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82" r:id="rId3"/>
    <p:sldId id="275" r:id="rId4"/>
    <p:sldId id="276" r:id="rId5"/>
    <p:sldId id="277" r:id="rId6"/>
    <p:sldId id="278" r:id="rId7"/>
    <p:sldId id="280" r:id="rId8"/>
    <p:sldId id="256" r:id="rId9"/>
    <p:sldId id="260" r:id="rId10"/>
    <p:sldId id="272" r:id="rId11"/>
    <p:sldId id="261" r:id="rId12"/>
    <p:sldId id="273" r:id="rId13"/>
    <p:sldId id="262" r:id="rId14"/>
    <p:sldId id="259" r:id="rId15"/>
    <p:sldId id="263" r:id="rId16"/>
    <p:sldId id="284" r:id="rId17"/>
    <p:sldId id="267" r:id="rId18"/>
    <p:sldId id="286" r:id="rId19"/>
    <p:sldId id="287" r:id="rId20"/>
    <p:sldId id="265" r:id="rId21"/>
    <p:sldId id="274" r:id="rId22"/>
    <p:sldId id="266" r:id="rId23"/>
    <p:sldId id="268" r:id="rId24"/>
    <p:sldId id="288" r:id="rId25"/>
    <p:sldId id="279" r:id="rId26"/>
    <p:sldId id="269" r:id="rId27"/>
    <p:sldId id="270" r:id="rId28"/>
    <p:sldId id="258" r:id="rId29"/>
    <p:sldId id="285" r:id="rId30"/>
    <p:sldId id="289" r:id="rId31"/>
    <p:sldId id="290" r:id="rId32"/>
    <p:sldId id="291" r:id="rId33"/>
    <p:sldId id="292" r:id="rId34"/>
    <p:sldId id="271" r:id="rId35"/>
    <p:sldId id="293" r:id="rId36"/>
    <p:sldId id="281" r:id="rId37"/>
    <p:sldId id="28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258"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ตัวยึดวันที่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B14502-74DD-449E-A2BF-718C96AB9A1D}" type="datetimeFigureOut">
              <a:rPr lang="th-TH" smtClean="0"/>
              <a:pPr/>
              <a:t>21/01/62</a:t>
            </a:fld>
            <a:endParaRPr lang="th-TH"/>
          </a:p>
        </p:txBody>
      </p:sp>
      <p:sp>
        <p:nvSpPr>
          <p:cNvPr id="4" name="ตัวยึดรูปบนภาพนิ่ง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ยึดบันทึกย่อ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ตัวยึดท้ายกระดา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ตัวยึดหมายเลขภาพนิ่ง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1F75E7-7A20-4DBD-9D71-04868C5E3EDC}" type="slidenum">
              <a:rPr lang="th-TH" smtClean="0"/>
              <a:pPr/>
              <a:t>‹#›</a:t>
            </a:fld>
            <a:endParaRPr lang="th-TH"/>
          </a:p>
        </p:txBody>
      </p:sp>
    </p:spTree>
    <p:extLst>
      <p:ext uri="{BB962C8B-B14F-4D97-AF65-F5344CB8AC3E}">
        <p14:creationId xmlns:p14="http://schemas.microsoft.com/office/powerpoint/2010/main" val="3034924199"/>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
        <p:nvSpPr>
          <p:cNvPr id="4" name="ตัวยึดหมายเลขภาพนิ่ง 3"/>
          <p:cNvSpPr>
            <a:spLocks noGrp="1"/>
          </p:cNvSpPr>
          <p:nvPr>
            <p:ph type="sldNum" sz="quarter" idx="10"/>
          </p:nvPr>
        </p:nvSpPr>
        <p:spPr/>
        <p:txBody>
          <a:bodyPr/>
          <a:lstStyle/>
          <a:p>
            <a:fld id="{551F75E7-7A20-4DBD-9D71-04868C5E3EDC}" type="slidenum">
              <a:rPr lang="th-TH" smtClean="0"/>
              <a:pPr/>
              <a:t>36</a:t>
            </a:fld>
            <a:endParaRPr lang="th-TH"/>
          </a:p>
        </p:txBody>
      </p:sp>
    </p:spTree>
    <p:extLst>
      <p:ext uri="{BB962C8B-B14F-4D97-AF65-F5344CB8AC3E}">
        <p14:creationId xmlns:p14="http://schemas.microsoft.com/office/powerpoint/2010/main" val="221829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en-US"/>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en-US"/>
          </a:p>
        </p:txBody>
      </p:sp>
      <p:sp>
        <p:nvSpPr>
          <p:cNvPr id="4" name="ตัวยึดวันที่ 3"/>
          <p:cNvSpPr>
            <a:spLocks noGrp="1"/>
          </p:cNvSpPr>
          <p:nvPr>
            <p:ph type="dt" sz="half" idx="10"/>
          </p:nvPr>
        </p:nvSpPr>
        <p:spPr/>
        <p:txBody>
          <a:bodyPr/>
          <a:lstStyle/>
          <a:p>
            <a:fld id="{ADAFF0E0-7297-4DFD-9FA4-ED4BD107A1AA}" type="datetime1">
              <a:rPr lang="en-US" smtClean="0"/>
              <a:pPr/>
              <a:t>1/21/2019</a:t>
            </a:fld>
            <a:endParaRPr lang="en-US"/>
          </a:p>
        </p:txBody>
      </p:sp>
      <p:sp>
        <p:nvSpPr>
          <p:cNvPr id="5" name="ตัวยึดท้ายกระดาษ 4"/>
          <p:cNvSpPr>
            <a:spLocks noGrp="1"/>
          </p:cNvSpPr>
          <p:nvPr>
            <p:ph type="ftr" sz="quarter" idx="11"/>
          </p:nvPr>
        </p:nvSpPr>
        <p:spPr/>
        <p:txBody>
          <a:bodyPr/>
          <a:lstStyle/>
          <a:p>
            <a:endParaRPr lang="en-US"/>
          </a:p>
        </p:txBody>
      </p:sp>
      <p:sp>
        <p:nvSpPr>
          <p:cNvPr id="6" name="ตัวยึดหมายเลขภาพนิ่ง 5"/>
          <p:cNvSpPr>
            <a:spLocks noGrp="1"/>
          </p:cNvSpPr>
          <p:nvPr>
            <p:ph type="sldNum" sz="quarter" idx="12"/>
          </p:nvPr>
        </p:nvSpPr>
        <p:spPr/>
        <p:txBody>
          <a:bodyPr/>
          <a:lstStyle/>
          <a:p>
            <a:fld id="{458184D5-ED32-45FA-96EA-7AECE7622B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ยึดวันที่ 3"/>
          <p:cNvSpPr>
            <a:spLocks noGrp="1"/>
          </p:cNvSpPr>
          <p:nvPr>
            <p:ph type="dt" sz="half" idx="10"/>
          </p:nvPr>
        </p:nvSpPr>
        <p:spPr/>
        <p:txBody>
          <a:bodyPr/>
          <a:lstStyle/>
          <a:p>
            <a:fld id="{8F8E8F17-6D0A-4973-820E-34FDBCE96DF0}" type="datetime1">
              <a:rPr lang="en-US" smtClean="0"/>
              <a:pPr/>
              <a:t>1/21/2019</a:t>
            </a:fld>
            <a:endParaRPr lang="en-US"/>
          </a:p>
        </p:txBody>
      </p:sp>
      <p:sp>
        <p:nvSpPr>
          <p:cNvPr id="5" name="ตัวยึดท้ายกระดาษ 4"/>
          <p:cNvSpPr>
            <a:spLocks noGrp="1"/>
          </p:cNvSpPr>
          <p:nvPr>
            <p:ph type="ftr" sz="quarter" idx="11"/>
          </p:nvPr>
        </p:nvSpPr>
        <p:spPr/>
        <p:txBody>
          <a:bodyPr/>
          <a:lstStyle/>
          <a:p>
            <a:endParaRPr lang="en-US"/>
          </a:p>
        </p:txBody>
      </p:sp>
      <p:sp>
        <p:nvSpPr>
          <p:cNvPr id="6" name="ตัวยึดหมายเลขภาพนิ่ง 5"/>
          <p:cNvSpPr>
            <a:spLocks noGrp="1"/>
          </p:cNvSpPr>
          <p:nvPr>
            <p:ph type="sldNum" sz="quarter" idx="12"/>
          </p:nvPr>
        </p:nvSpPr>
        <p:spPr/>
        <p:txBody>
          <a:bodyPr/>
          <a:lstStyle/>
          <a:p>
            <a:fld id="{458184D5-ED32-45FA-96EA-7AECE7622B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38"/>
            <a:ext cx="2057400" cy="5851525"/>
          </a:xfrm>
        </p:spPr>
        <p:txBody>
          <a:bodyPr vert="eaVert"/>
          <a:lstStyle/>
          <a:p>
            <a:r>
              <a:rPr lang="th-TH" smtClean="0"/>
              <a:t>คลิกเพื่อแก้ไขลักษณะชื่อเรื่องต้นแบบ</a:t>
            </a:r>
            <a:endParaRPr lang="en-US"/>
          </a:p>
        </p:txBody>
      </p:sp>
      <p:sp>
        <p:nvSpPr>
          <p:cNvPr id="3" name="ตัวยึดข้อความแนวตั้ง 2"/>
          <p:cNvSpPr>
            <a:spLocks noGrp="1"/>
          </p:cNvSpPr>
          <p:nvPr>
            <p:ph type="body" orient="vert" idx="1"/>
          </p:nvPr>
        </p:nvSpPr>
        <p:spPr>
          <a:xfrm>
            <a:off x="457200" y="274638"/>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ยึดวันที่ 3"/>
          <p:cNvSpPr>
            <a:spLocks noGrp="1"/>
          </p:cNvSpPr>
          <p:nvPr>
            <p:ph type="dt" sz="half" idx="10"/>
          </p:nvPr>
        </p:nvSpPr>
        <p:spPr/>
        <p:txBody>
          <a:bodyPr/>
          <a:lstStyle/>
          <a:p>
            <a:fld id="{9C25D3B7-EA89-4000-9DA3-8048FED86A60}" type="datetime1">
              <a:rPr lang="en-US" smtClean="0"/>
              <a:pPr/>
              <a:t>1/21/2019</a:t>
            </a:fld>
            <a:endParaRPr lang="en-US"/>
          </a:p>
        </p:txBody>
      </p:sp>
      <p:sp>
        <p:nvSpPr>
          <p:cNvPr id="5" name="ตัวยึดท้ายกระดาษ 4"/>
          <p:cNvSpPr>
            <a:spLocks noGrp="1"/>
          </p:cNvSpPr>
          <p:nvPr>
            <p:ph type="ftr" sz="quarter" idx="11"/>
          </p:nvPr>
        </p:nvSpPr>
        <p:spPr/>
        <p:txBody>
          <a:bodyPr/>
          <a:lstStyle/>
          <a:p>
            <a:endParaRPr lang="en-US"/>
          </a:p>
        </p:txBody>
      </p:sp>
      <p:sp>
        <p:nvSpPr>
          <p:cNvPr id="6" name="ตัวยึดหมายเลขภาพนิ่ง 5"/>
          <p:cNvSpPr>
            <a:spLocks noGrp="1"/>
          </p:cNvSpPr>
          <p:nvPr>
            <p:ph type="sldNum" sz="quarter" idx="12"/>
          </p:nvPr>
        </p:nvSpPr>
        <p:spPr/>
        <p:txBody>
          <a:bodyPr/>
          <a:lstStyle/>
          <a:p>
            <a:fld id="{458184D5-ED32-45FA-96EA-7AECE7622B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ยึดวันที่ 3"/>
          <p:cNvSpPr>
            <a:spLocks noGrp="1"/>
          </p:cNvSpPr>
          <p:nvPr>
            <p:ph type="dt" sz="half" idx="10"/>
          </p:nvPr>
        </p:nvSpPr>
        <p:spPr/>
        <p:txBody>
          <a:bodyPr/>
          <a:lstStyle/>
          <a:p>
            <a:fld id="{4E31381B-990F-40EA-86A9-9483E6B98BCE}" type="datetime1">
              <a:rPr lang="en-US" smtClean="0"/>
              <a:pPr/>
              <a:t>1/21/2019</a:t>
            </a:fld>
            <a:endParaRPr lang="en-US"/>
          </a:p>
        </p:txBody>
      </p:sp>
      <p:sp>
        <p:nvSpPr>
          <p:cNvPr id="5" name="ตัวยึดท้ายกระดาษ 4"/>
          <p:cNvSpPr>
            <a:spLocks noGrp="1"/>
          </p:cNvSpPr>
          <p:nvPr>
            <p:ph type="ftr" sz="quarter" idx="11"/>
          </p:nvPr>
        </p:nvSpPr>
        <p:spPr/>
        <p:txBody>
          <a:bodyPr/>
          <a:lstStyle/>
          <a:p>
            <a:endParaRPr lang="en-US"/>
          </a:p>
        </p:txBody>
      </p:sp>
      <p:sp>
        <p:nvSpPr>
          <p:cNvPr id="6" name="ตัวยึดหมายเลขภาพนิ่ง 5"/>
          <p:cNvSpPr>
            <a:spLocks noGrp="1"/>
          </p:cNvSpPr>
          <p:nvPr>
            <p:ph type="sldNum" sz="quarter" idx="12"/>
          </p:nvPr>
        </p:nvSpPr>
        <p:spPr/>
        <p:txBody>
          <a:bodyPr/>
          <a:lstStyle/>
          <a:p>
            <a:fld id="{458184D5-ED32-45FA-96EA-7AECE7622B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en-US"/>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ตัวยึดวันที่ 3"/>
          <p:cNvSpPr>
            <a:spLocks noGrp="1"/>
          </p:cNvSpPr>
          <p:nvPr>
            <p:ph type="dt" sz="half" idx="10"/>
          </p:nvPr>
        </p:nvSpPr>
        <p:spPr/>
        <p:txBody>
          <a:bodyPr/>
          <a:lstStyle/>
          <a:p>
            <a:fld id="{33D47D45-438E-4476-A362-F73A6ACAD332}" type="datetime1">
              <a:rPr lang="en-US" smtClean="0"/>
              <a:pPr/>
              <a:t>1/21/2019</a:t>
            </a:fld>
            <a:endParaRPr lang="en-US"/>
          </a:p>
        </p:txBody>
      </p:sp>
      <p:sp>
        <p:nvSpPr>
          <p:cNvPr id="5" name="ตัวยึดท้ายกระดาษ 4"/>
          <p:cNvSpPr>
            <a:spLocks noGrp="1"/>
          </p:cNvSpPr>
          <p:nvPr>
            <p:ph type="ftr" sz="quarter" idx="11"/>
          </p:nvPr>
        </p:nvSpPr>
        <p:spPr/>
        <p:txBody>
          <a:bodyPr/>
          <a:lstStyle/>
          <a:p>
            <a:endParaRPr lang="en-US"/>
          </a:p>
        </p:txBody>
      </p:sp>
      <p:sp>
        <p:nvSpPr>
          <p:cNvPr id="6" name="ตัวยึดหมายเลขภาพนิ่ง 5"/>
          <p:cNvSpPr>
            <a:spLocks noGrp="1"/>
          </p:cNvSpPr>
          <p:nvPr>
            <p:ph type="sldNum" sz="quarter" idx="12"/>
          </p:nvPr>
        </p:nvSpPr>
        <p:spPr/>
        <p:txBody>
          <a:bodyPr/>
          <a:lstStyle/>
          <a:p>
            <a:fld id="{458184D5-ED32-45FA-96EA-7AECE7622B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ยึดเนื้อหา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ยึดเนื้อหา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5" name="ตัวยึดวันที่ 4"/>
          <p:cNvSpPr>
            <a:spLocks noGrp="1"/>
          </p:cNvSpPr>
          <p:nvPr>
            <p:ph type="dt" sz="half" idx="10"/>
          </p:nvPr>
        </p:nvSpPr>
        <p:spPr/>
        <p:txBody>
          <a:bodyPr/>
          <a:lstStyle/>
          <a:p>
            <a:fld id="{E8638D03-0DD2-4720-B563-61DDED6CF3F3}" type="datetime1">
              <a:rPr lang="en-US" smtClean="0"/>
              <a:pPr/>
              <a:t>1/21/2019</a:t>
            </a:fld>
            <a:endParaRPr lang="en-US"/>
          </a:p>
        </p:txBody>
      </p:sp>
      <p:sp>
        <p:nvSpPr>
          <p:cNvPr id="6" name="ตัวยึดท้ายกระดาษ 5"/>
          <p:cNvSpPr>
            <a:spLocks noGrp="1"/>
          </p:cNvSpPr>
          <p:nvPr>
            <p:ph type="ftr" sz="quarter" idx="11"/>
          </p:nvPr>
        </p:nvSpPr>
        <p:spPr/>
        <p:txBody>
          <a:bodyPr/>
          <a:lstStyle/>
          <a:p>
            <a:endParaRPr lang="en-US"/>
          </a:p>
        </p:txBody>
      </p:sp>
      <p:sp>
        <p:nvSpPr>
          <p:cNvPr id="7" name="ตัวยึดหมายเลขภาพนิ่ง 6"/>
          <p:cNvSpPr>
            <a:spLocks noGrp="1"/>
          </p:cNvSpPr>
          <p:nvPr>
            <p:ph type="sldNum" sz="quarter" idx="12"/>
          </p:nvPr>
        </p:nvSpPr>
        <p:spPr/>
        <p:txBody>
          <a:bodyPr/>
          <a:lstStyle/>
          <a:p>
            <a:fld id="{458184D5-ED32-45FA-96EA-7AECE7622B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smtClean="0"/>
              <a:t>คลิกเพื่อแก้ไขลักษณะชื่อเรื่องต้นแบบ</a:t>
            </a:r>
            <a:endParaRPr lang="en-US"/>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7" name="ตัวยึดวันที่ 6"/>
          <p:cNvSpPr>
            <a:spLocks noGrp="1"/>
          </p:cNvSpPr>
          <p:nvPr>
            <p:ph type="dt" sz="half" idx="10"/>
          </p:nvPr>
        </p:nvSpPr>
        <p:spPr/>
        <p:txBody>
          <a:bodyPr/>
          <a:lstStyle/>
          <a:p>
            <a:fld id="{AFB1B44E-5B07-40F2-8D9B-05FCEBBD8421}" type="datetime1">
              <a:rPr lang="en-US" smtClean="0"/>
              <a:pPr/>
              <a:t>1/21/2019</a:t>
            </a:fld>
            <a:endParaRPr lang="en-US"/>
          </a:p>
        </p:txBody>
      </p:sp>
      <p:sp>
        <p:nvSpPr>
          <p:cNvPr id="8" name="ตัวยึดท้ายกระดาษ 7"/>
          <p:cNvSpPr>
            <a:spLocks noGrp="1"/>
          </p:cNvSpPr>
          <p:nvPr>
            <p:ph type="ftr" sz="quarter" idx="11"/>
          </p:nvPr>
        </p:nvSpPr>
        <p:spPr/>
        <p:txBody>
          <a:bodyPr/>
          <a:lstStyle/>
          <a:p>
            <a:endParaRPr lang="en-US"/>
          </a:p>
        </p:txBody>
      </p:sp>
      <p:sp>
        <p:nvSpPr>
          <p:cNvPr id="9" name="ตัวยึดหมายเลขภาพนิ่ง 8"/>
          <p:cNvSpPr>
            <a:spLocks noGrp="1"/>
          </p:cNvSpPr>
          <p:nvPr>
            <p:ph type="sldNum" sz="quarter" idx="12"/>
          </p:nvPr>
        </p:nvSpPr>
        <p:spPr/>
        <p:txBody>
          <a:bodyPr/>
          <a:lstStyle/>
          <a:p>
            <a:fld id="{458184D5-ED32-45FA-96EA-7AECE7622B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ยึดวันที่ 2"/>
          <p:cNvSpPr>
            <a:spLocks noGrp="1"/>
          </p:cNvSpPr>
          <p:nvPr>
            <p:ph type="dt" sz="half" idx="10"/>
          </p:nvPr>
        </p:nvSpPr>
        <p:spPr/>
        <p:txBody>
          <a:bodyPr/>
          <a:lstStyle/>
          <a:p>
            <a:fld id="{B1B225B6-CB79-4539-970C-5C2F21EE46A6}" type="datetime1">
              <a:rPr lang="en-US" smtClean="0"/>
              <a:pPr/>
              <a:t>1/21/2019</a:t>
            </a:fld>
            <a:endParaRPr lang="en-US"/>
          </a:p>
        </p:txBody>
      </p:sp>
      <p:sp>
        <p:nvSpPr>
          <p:cNvPr id="4" name="ตัวยึดท้ายกระดาษ 3"/>
          <p:cNvSpPr>
            <a:spLocks noGrp="1"/>
          </p:cNvSpPr>
          <p:nvPr>
            <p:ph type="ftr" sz="quarter" idx="11"/>
          </p:nvPr>
        </p:nvSpPr>
        <p:spPr/>
        <p:txBody>
          <a:bodyPr/>
          <a:lstStyle/>
          <a:p>
            <a:endParaRPr lang="en-US"/>
          </a:p>
        </p:txBody>
      </p:sp>
      <p:sp>
        <p:nvSpPr>
          <p:cNvPr id="5" name="ตัวยึดหมายเลขภาพนิ่ง 4"/>
          <p:cNvSpPr>
            <a:spLocks noGrp="1"/>
          </p:cNvSpPr>
          <p:nvPr>
            <p:ph type="sldNum" sz="quarter" idx="12"/>
          </p:nvPr>
        </p:nvSpPr>
        <p:spPr/>
        <p:txBody>
          <a:bodyPr/>
          <a:lstStyle/>
          <a:p>
            <a:fld id="{458184D5-ED32-45FA-96EA-7AECE7622B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ยึดวันที่ 1"/>
          <p:cNvSpPr>
            <a:spLocks noGrp="1"/>
          </p:cNvSpPr>
          <p:nvPr>
            <p:ph type="dt" sz="half" idx="10"/>
          </p:nvPr>
        </p:nvSpPr>
        <p:spPr/>
        <p:txBody>
          <a:bodyPr/>
          <a:lstStyle/>
          <a:p>
            <a:fld id="{2EB414D2-6D5D-408A-BDD4-34F4142BC69A}" type="datetime1">
              <a:rPr lang="en-US" smtClean="0"/>
              <a:pPr/>
              <a:t>1/21/2019</a:t>
            </a:fld>
            <a:endParaRPr lang="en-US"/>
          </a:p>
        </p:txBody>
      </p:sp>
      <p:sp>
        <p:nvSpPr>
          <p:cNvPr id="3" name="ตัวยึดท้ายกระดาษ 2"/>
          <p:cNvSpPr>
            <a:spLocks noGrp="1"/>
          </p:cNvSpPr>
          <p:nvPr>
            <p:ph type="ftr" sz="quarter" idx="11"/>
          </p:nvPr>
        </p:nvSpPr>
        <p:spPr/>
        <p:txBody>
          <a:bodyPr/>
          <a:lstStyle/>
          <a:p>
            <a:endParaRPr lang="en-US"/>
          </a:p>
        </p:txBody>
      </p:sp>
      <p:sp>
        <p:nvSpPr>
          <p:cNvPr id="4" name="ตัวยึดหมายเลขภาพนิ่ง 3"/>
          <p:cNvSpPr>
            <a:spLocks noGrp="1"/>
          </p:cNvSpPr>
          <p:nvPr>
            <p:ph type="sldNum" sz="quarter" idx="12"/>
          </p:nvPr>
        </p:nvSpPr>
        <p:spPr/>
        <p:txBody>
          <a:bodyPr/>
          <a:lstStyle/>
          <a:p>
            <a:fld id="{458184D5-ED32-45FA-96EA-7AECE7622B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en-US"/>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2A84A83A-6942-4E21-8A76-872F13164E89}" type="datetime1">
              <a:rPr lang="en-US" smtClean="0"/>
              <a:pPr/>
              <a:t>1/21/2019</a:t>
            </a:fld>
            <a:endParaRPr lang="en-US"/>
          </a:p>
        </p:txBody>
      </p:sp>
      <p:sp>
        <p:nvSpPr>
          <p:cNvPr id="6" name="ตัวยึดท้ายกระดาษ 5"/>
          <p:cNvSpPr>
            <a:spLocks noGrp="1"/>
          </p:cNvSpPr>
          <p:nvPr>
            <p:ph type="ftr" sz="quarter" idx="11"/>
          </p:nvPr>
        </p:nvSpPr>
        <p:spPr/>
        <p:txBody>
          <a:bodyPr/>
          <a:lstStyle/>
          <a:p>
            <a:endParaRPr lang="en-US"/>
          </a:p>
        </p:txBody>
      </p:sp>
      <p:sp>
        <p:nvSpPr>
          <p:cNvPr id="7" name="ตัวยึดหมายเลขภาพนิ่ง 6"/>
          <p:cNvSpPr>
            <a:spLocks noGrp="1"/>
          </p:cNvSpPr>
          <p:nvPr>
            <p:ph type="sldNum" sz="quarter" idx="12"/>
          </p:nvPr>
        </p:nvSpPr>
        <p:spPr/>
        <p:txBody>
          <a:bodyPr/>
          <a:lstStyle/>
          <a:p>
            <a:fld id="{458184D5-ED32-45FA-96EA-7AECE7622B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en-US"/>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9DF659DF-EB7B-462C-A75F-2FFEE0CE2C0B}" type="datetime1">
              <a:rPr lang="en-US" smtClean="0"/>
              <a:pPr/>
              <a:t>1/21/2019</a:t>
            </a:fld>
            <a:endParaRPr lang="en-US"/>
          </a:p>
        </p:txBody>
      </p:sp>
      <p:sp>
        <p:nvSpPr>
          <p:cNvPr id="6" name="ตัวยึดท้ายกระดาษ 5"/>
          <p:cNvSpPr>
            <a:spLocks noGrp="1"/>
          </p:cNvSpPr>
          <p:nvPr>
            <p:ph type="ftr" sz="quarter" idx="11"/>
          </p:nvPr>
        </p:nvSpPr>
        <p:spPr/>
        <p:txBody>
          <a:bodyPr/>
          <a:lstStyle/>
          <a:p>
            <a:endParaRPr lang="en-US"/>
          </a:p>
        </p:txBody>
      </p:sp>
      <p:sp>
        <p:nvSpPr>
          <p:cNvPr id="7" name="ตัวยึดหมายเลขภาพนิ่ง 6"/>
          <p:cNvSpPr>
            <a:spLocks noGrp="1"/>
          </p:cNvSpPr>
          <p:nvPr>
            <p:ph type="sldNum" sz="quarter" idx="12"/>
          </p:nvPr>
        </p:nvSpPr>
        <p:spPr/>
        <p:txBody>
          <a:bodyPr/>
          <a:lstStyle/>
          <a:p>
            <a:fld id="{458184D5-ED32-45FA-96EA-7AECE7622B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ตัวยึดชื่อเรื่อง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h-TH" smtClean="0"/>
              <a:t>คลิกเพื่อแก้ไขลักษณะชื่อเรื่องต้นแบบ</a:t>
            </a:r>
            <a:endParaRPr lang="en-US"/>
          </a:p>
        </p:txBody>
      </p:sp>
      <p:sp>
        <p:nvSpPr>
          <p:cNvPr id="3" name="ตัวยึดข้อความ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ยึดวันที่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9C25C-CD16-4F0F-B90D-6B767150B889}" type="datetime1">
              <a:rPr lang="en-US" smtClean="0"/>
              <a:pPr/>
              <a:t>1/21/2019</a:t>
            </a:fld>
            <a:endParaRPr lang="en-US"/>
          </a:p>
        </p:txBody>
      </p:sp>
      <p:sp>
        <p:nvSpPr>
          <p:cNvPr id="5" name="ตัวยึดท้ายกระดา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ตัวยึดหมายเลขภาพนิ่ง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184D5-ED32-45FA-96EA-7AECE7622B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th/url?sa=i&amp;rct=j&amp;q=&amp;esrc=s&amp;source=images&amp;cd=&amp;cad=rja&amp;docid=A-o2cQBMu-qPPM&amp;tbnid=S0LQyN7zddsxoM:&amp;ved=0CAUQjRw&amp;url=http://x-tronix.info/2011/10/26/residual-gas-analysis-rga.aspx&amp;ei=mR0MU5aZGqySiAfbp4GACA&amp;psig=AFQjCNEwGpcQd0DgW1ULtdhKzdU-hlso4w&amp;ust=139338896512891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3.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th/url?sa=i&amp;rct=j&amp;q=&amp;esrc=s&amp;source=images&amp;cd=&amp;cad=rja&amp;docid=TxwRUhhhUb4WkM&amp;tbnid=iaPu2yTgUlAQyM:&amp;ved=0CAUQjRw&amp;url=http://en.wikipedia.org/wiki/Tandem_mass_spectrometry&amp;ei=P_kKU5LQJ6TziAeKy4CQAg&amp;bvm=bv.61725948,d.aGc&amp;psig=AFQjCNEVI1Tm-5L7JLDCHtAggUEu9-KAbg&amp;ust=1393314308903046"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massint.co.uk/images/IOnOptics.JPG"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th/url?sa=i&amp;rct=j&amp;q=&amp;esrc=s&amp;source=images&amp;cd=&amp;cad=rja&amp;docid=A-o2cQBMu-qPPM&amp;tbnid=S0LQyN7zddsxoM:&amp;ved=0CAUQjRw&amp;url=http://www.horiba.com/semiconductor/products/product-name/residual-gas-analyzer/details/residual-gas-analyzer-2034/&amp;ei=CB0MU5a9NqmPiAfTjoDoAg&amp;psig=AFQjCNEwGpcQd0DgW1ULtdhKzdU-hlso4w&amp;ust=139338896512891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upload.wikimedia.org/wikipedia/commons/1/1f/Mass_spectrometry_protocol.pn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p:cNvSpPr/>
          <p:nvPr/>
        </p:nvSpPr>
        <p:spPr>
          <a:xfrm>
            <a:off x="1763688" y="548680"/>
            <a:ext cx="4847609" cy="769441"/>
          </a:xfrm>
          <a:prstGeom prst="rect">
            <a:avLst/>
          </a:prstGeom>
        </p:spPr>
        <p:txBody>
          <a:bodyPr wrap="none">
            <a:spAutoFit/>
          </a:bodyPr>
          <a:lstStyle/>
          <a:p>
            <a:r>
              <a:rPr lang="en-US" sz="4400" b="1" dirty="0"/>
              <a:t>Mass Spectrometry </a:t>
            </a:r>
            <a:endParaRPr lang="en-US" sz="4400" dirty="0"/>
          </a:p>
        </p:txBody>
      </p:sp>
      <p:pic>
        <p:nvPicPr>
          <p:cNvPr id="5122" name="Picture 2" descr="http://static.ddmcdn.com/gif/mass-spectrometry-detector.gif"/>
          <p:cNvPicPr>
            <a:picLocks noChangeAspect="1" noChangeArrowheads="1"/>
          </p:cNvPicPr>
          <p:nvPr/>
        </p:nvPicPr>
        <p:blipFill>
          <a:blip r:embed="rId2" cstate="print"/>
          <a:srcRect/>
          <a:stretch>
            <a:fillRect/>
          </a:stretch>
        </p:blipFill>
        <p:spPr bwMode="auto">
          <a:xfrm>
            <a:off x="1691680" y="1556792"/>
            <a:ext cx="4890120" cy="440110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สี่เหลี่ยมผืนผ้า 5"/>
          <p:cNvSpPr/>
          <p:nvPr/>
        </p:nvSpPr>
        <p:spPr>
          <a:xfrm>
            <a:off x="2051720" y="476672"/>
            <a:ext cx="5059398" cy="461665"/>
          </a:xfrm>
          <a:prstGeom prst="rect">
            <a:avLst/>
          </a:prstGeom>
          <a:gradFill>
            <a:gsLst>
              <a:gs pos="0">
                <a:srgbClr val="92D050"/>
              </a:gs>
              <a:gs pos="50000">
                <a:schemeClr val="accent1">
                  <a:tint val="44500"/>
                  <a:satMod val="160000"/>
                </a:schemeClr>
              </a:gs>
              <a:gs pos="100000">
                <a:schemeClr val="accent1">
                  <a:tint val="23500"/>
                  <a:satMod val="160000"/>
                </a:schemeClr>
              </a:gs>
            </a:gsLst>
            <a:lin ang="5400000" scaled="0"/>
          </a:gradFill>
        </p:spPr>
        <p:txBody>
          <a:bodyPr wrap="none">
            <a:spAutoFit/>
          </a:bodyPr>
          <a:lstStyle/>
          <a:p>
            <a:r>
              <a:rPr lang="en-US" sz="2400" b="1" dirty="0" smtClean="0">
                <a:latin typeface="Comic Sans MS" pitchFamily="66" charset="0"/>
              </a:rPr>
              <a:t>Electron Ionization (EI) Analysis</a:t>
            </a:r>
            <a:endParaRPr lang="th-TH" sz="2400" b="1" dirty="0">
              <a:solidFill>
                <a:schemeClr val="accent6">
                  <a:lumMod val="50000"/>
                </a:schemeClr>
              </a:solidFill>
              <a:latin typeface="Comic Sans MS" pitchFamily="66" charset="0"/>
            </a:endParaRPr>
          </a:p>
        </p:txBody>
      </p:sp>
      <p:pic>
        <p:nvPicPr>
          <p:cNvPr id="1030" name="Picture 6" descr="EI - Electron Impact Ionization"/>
          <p:cNvPicPr>
            <a:picLocks noChangeAspect="1" noChangeArrowheads="1"/>
          </p:cNvPicPr>
          <p:nvPr/>
        </p:nvPicPr>
        <p:blipFill>
          <a:blip r:embed="rId2" cstate="print"/>
          <a:srcRect/>
          <a:stretch>
            <a:fillRect/>
          </a:stretch>
        </p:blipFill>
        <p:spPr bwMode="auto">
          <a:xfrm>
            <a:off x="2339752" y="1484784"/>
            <a:ext cx="4232498" cy="4030950"/>
          </a:xfrm>
          <a:prstGeom prst="rect">
            <a:avLst/>
          </a:prstGeom>
          <a:noFill/>
        </p:spPr>
      </p:pic>
      <p:sp>
        <p:nvSpPr>
          <p:cNvPr id="9" name="สี่เหลี่ยมผืนผ้า 8"/>
          <p:cNvSpPr/>
          <p:nvPr/>
        </p:nvSpPr>
        <p:spPr>
          <a:xfrm>
            <a:off x="467544" y="6021288"/>
            <a:ext cx="5256584" cy="338554"/>
          </a:xfrm>
          <a:prstGeom prst="rect">
            <a:avLst/>
          </a:prstGeom>
        </p:spPr>
        <p:txBody>
          <a:bodyPr wrap="square">
            <a:spAutoFit/>
          </a:bodyPr>
          <a:lstStyle/>
          <a:p>
            <a:r>
              <a:rPr lang="en-US" sz="1600" dirty="0" smtClean="0"/>
              <a:t>http://departments.agri.huji.ac.il/zabam/Polaris-Q.html</a:t>
            </a:r>
            <a:endParaRPr lang="th-TH" sz="1600" dirty="0"/>
          </a:p>
        </p:txBody>
      </p:sp>
      <p:sp>
        <p:nvSpPr>
          <p:cNvPr id="7"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10</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I equation"/>
          <p:cNvPicPr>
            <a:picLocks noChangeAspect="1" noChangeArrowheads="1"/>
          </p:cNvPicPr>
          <p:nvPr/>
        </p:nvPicPr>
        <p:blipFill>
          <a:blip r:embed="rId2" cstate="print"/>
          <a:srcRect/>
          <a:stretch>
            <a:fillRect/>
          </a:stretch>
        </p:blipFill>
        <p:spPr bwMode="auto">
          <a:xfrm>
            <a:off x="611560" y="980728"/>
            <a:ext cx="7649618" cy="3960440"/>
          </a:xfrm>
          <a:prstGeom prst="rect">
            <a:avLst/>
          </a:prstGeom>
          <a:noFill/>
        </p:spPr>
      </p:pic>
      <p:sp>
        <p:nvSpPr>
          <p:cNvPr id="3" name="สี่เหลี่ยมผืนผ้า 2"/>
          <p:cNvSpPr/>
          <p:nvPr/>
        </p:nvSpPr>
        <p:spPr>
          <a:xfrm>
            <a:off x="971600" y="5229201"/>
            <a:ext cx="7344816" cy="707886"/>
          </a:xfrm>
          <a:prstGeom prst="rect">
            <a:avLst/>
          </a:prstGeom>
        </p:spPr>
        <p:txBody>
          <a:bodyPr wrap="square">
            <a:spAutoFit/>
          </a:bodyPr>
          <a:lstStyle/>
          <a:p>
            <a:r>
              <a:rPr lang="en-US" sz="2000" b="1" dirty="0" smtClean="0">
                <a:solidFill>
                  <a:srgbClr val="000099"/>
                </a:solidFill>
              </a:rPr>
              <a:t>Scheme 1. Some of the ion formation reactions that can occur in EI.</a:t>
            </a:r>
            <a:br>
              <a:rPr lang="en-US" sz="2000" b="1" dirty="0" smtClean="0">
                <a:solidFill>
                  <a:srgbClr val="000099"/>
                </a:solidFill>
              </a:rPr>
            </a:br>
            <a:endParaRPr lang="th-TH" sz="2000" b="1" dirty="0">
              <a:solidFill>
                <a:srgbClr val="000099"/>
              </a:solidFill>
            </a:endParaRPr>
          </a:p>
        </p:txBody>
      </p:sp>
      <p:sp>
        <p:nvSpPr>
          <p:cNvPr id="5"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11</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2" cstate="print"/>
          <a:srcRect/>
          <a:stretch>
            <a:fillRect/>
          </a:stretch>
        </p:blipFill>
        <p:spPr bwMode="auto">
          <a:xfrm>
            <a:off x="1565069" y="764704"/>
            <a:ext cx="5815243" cy="4320480"/>
          </a:xfrm>
          <a:prstGeom prst="rect">
            <a:avLst/>
          </a:prstGeom>
          <a:noFill/>
          <a:ln w="9525">
            <a:noFill/>
            <a:miter lim="800000"/>
            <a:headEnd/>
            <a:tailEnd/>
          </a:ln>
        </p:spPr>
      </p:pic>
      <p:sp>
        <p:nvSpPr>
          <p:cNvPr id="6" name="TextBox 5"/>
          <p:cNvSpPr txBox="1"/>
          <p:nvPr/>
        </p:nvSpPr>
        <p:spPr>
          <a:xfrm>
            <a:off x="3275856" y="5445225"/>
            <a:ext cx="1800200" cy="523220"/>
          </a:xfrm>
          <a:prstGeom prst="rect">
            <a:avLst/>
          </a:prstGeom>
          <a:noFill/>
        </p:spPr>
        <p:txBody>
          <a:bodyPr wrap="square" rtlCol="0">
            <a:spAutoFit/>
          </a:bodyPr>
          <a:lstStyle/>
          <a:p>
            <a:r>
              <a:rPr lang="th-TH" sz="2800" b="1" dirty="0" smtClean="0"/>
              <a:t>การเกิดไอออน</a:t>
            </a:r>
            <a:endParaRPr lang="th-TH" sz="2800" b="1" dirty="0"/>
          </a:p>
        </p:txBody>
      </p:sp>
      <p:sp>
        <p:nvSpPr>
          <p:cNvPr id="5"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12</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noble.org/Global/plantbio/Sumner/images/ciLR.gif"/>
          <p:cNvPicPr>
            <a:picLocks noChangeAspect="1" noChangeArrowheads="1"/>
          </p:cNvPicPr>
          <p:nvPr/>
        </p:nvPicPr>
        <p:blipFill>
          <a:blip r:embed="rId2" cstate="print"/>
          <a:srcRect/>
          <a:stretch>
            <a:fillRect/>
          </a:stretch>
        </p:blipFill>
        <p:spPr bwMode="auto">
          <a:xfrm>
            <a:off x="323528" y="1772816"/>
            <a:ext cx="5813769" cy="3888432"/>
          </a:xfrm>
          <a:prstGeom prst="rect">
            <a:avLst/>
          </a:prstGeom>
          <a:noFill/>
        </p:spPr>
      </p:pic>
      <p:sp>
        <p:nvSpPr>
          <p:cNvPr id="3" name="สี่เหลี่ยมผืนผ้า 2"/>
          <p:cNvSpPr/>
          <p:nvPr/>
        </p:nvSpPr>
        <p:spPr>
          <a:xfrm>
            <a:off x="3726160" y="2708920"/>
            <a:ext cx="5094312" cy="646331"/>
          </a:xfrm>
          <a:prstGeom prst="rect">
            <a:avLst/>
          </a:prstGeom>
        </p:spPr>
        <p:txBody>
          <a:bodyPr wrap="square">
            <a:spAutoFit/>
          </a:bodyPr>
          <a:lstStyle/>
          <a:p>
            <a:r>
              <a:rPr lang="pt-BR" b="1" dirty="0" smtClean="0"/>
              <a:t>M + [Reagent gas + H]+ --&gt; [M + H]+ + Reagent gas</a:t>
            </a:r>
            <a:br>
              <a:rPr lang="pt-BR" b="1" dirty="0" smtClean="0"/>
            </a:br>
            <a:r>
              <a:rPr lang="pt-BR" b="1" dirty="0" smtClean="0"/>
              <a:t>M + [Reagent gas - H]- --&gt; [M - H]- + Reagent gas</a:t>
            </a:r>
            <a:endParaRPr lang="th-TH" dirty="0"/>
          </a:p>
        </p:txBody>
      </p:sp>
      <p:sp>
        <p:nvSpPr>
          <p:cNvPr id="4" name="สี่เหลี่ยมผืนผ้า 3"/>
          <p:cNvSpPr/>
          <p:nvPr/>
        </p:nvSpPr>
        <p:spPr>
          <a:xfrm>
            <a:off x="1979712" y="836712"/>
            <a:ext cx="5003293" cy="461665"/>
          </a:xfrm>
          <a:prstGeom prst="rect">
            <a:avLst/>
          </a:prstGeom>
          <a:gradFill>
            <a:gsLst>
              <a:gs pos="0">
                <a:srgbClr val="92D050"/>
              </a:gs>
              <a:gs pos="50000">
                <a:schemeClr val="accent1">
                  <a:tint val="44500"/>
                  <a:satMod val="160000"/>
                </a:schemeClr>
              </a:gs>
              <a:gs pos="100000">
                <a:schemeClr val="accent1">
                  <a:tint val="23500"/>
                  <a:satMod val="160000"/>
                </a:schemeClr>
              </a:gs>
            </a:gsLst>
            <a:lin ang="5400000" scaled="0"/>
          </a:gradFill>
        </p:spPr>
        <p:txBody>
          <a:bodyPr wrap="none">
            <a:spAutoFit/>
          </a:bodyPr>
          <a:lstStyle/>
          <a:p>
            <a:r>
              <a:rPr lang="en-US" sz="2400" b="1" dirty="0" smtClean="0">
                <a:latin typeface="Comic Sans MS" pitchFamily="66" charset="0"/>
              </a:rPr>
              <a:t>Chemical Ionization CI) Analysis</a:t>
            </a:r>
            <a:endParaRPr lang="th-TH" sz="2400" b="1" dirty="0">
              <a:solidFill>
                <a:schemeClr val="accent6">
                  <a:lumMod val="50000"/>
                </a:schemeClr>
              </a:solidFill>
              <a:latin typeface="Comic Sans MS" pitchFamily="66" charset="0"/>
            </a:endParaRPr>
          </a:p>
        </p:txBody>
      </p:sp>
      <p:sp>
        <p:nvSpPr>
          <p:cNvPr id="5" name="สี่เหลี่ยมผืนผ้า 4"/>
          <p:cNvSpPr/>
          <p:nvPr/>
        </p:nvSpPr>
        <p:spPr>
          <a:xfrm>
            <a:off x="467544" y="6165304"/>
            <a:ext cx="6264696" cy="338554"/>
          </a:xfrm>
          <a:prstGeom prst="rect">
            <a:avLst/>
          </a:prstGeom>
        </p:spPr>
        <p:txBody>
          <a:bodyPr wrap="square">
            <a:spAutoFit/>
          </a:bodyPr>
          <a:lstStyle/>
          <a:p>
            <a:r>
              <a:rPr lang="en-US" sz="1600" dirty="0" smtClean="0"/>
              <a:t>http://www.noble.org/plantbio/sumner/ionization-technique/</a:t>
            </a:r>
            <a:endParaRPr lang="th-TH" sz="1600" dirty="0"/>
          </a:p>
        </p:txBody>
      </p:sp>
      <p:sp>
        <p:nvSpPr>
          <p:cNvPr id="7"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13</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229600" cy="1143000"/>
          </a:xfrm>
        </p:spPr>
        <p:txBody>
          <a:bodyPr/>
          <a:lstStyle/>
          <a:p>
            <a:r>
              <a:rPr lang="en-US" b="1" dirty="0" smtClean="0"/>
              <a:t>Mass Analyzer</a:t>
            </a:r>
            <a:endParaRPr lang="th-TH" b="1" dirty="0"/>
          </a:p>
        </p:txBody>
      </p:sp>
      <p:sp>
        <p:nvSpPr>
          <p:cNvPr id="3" name="สี่เหลี่ยมผืนผ้า 2"/>
          <p:cNvSpPr/>
          <p:nvPr/>
        </p:nvSpPr>
        <p:spPr>
          <a:xfrm>
            <a:off x="539552" y="1412776"/>
            <a:ext cx="8064896" cy="2062103"/>
          </a:xfrm>
          <a:prstGeom prst="rect">
            <a:avLst/>
          </a:prstGeom>
        </p:spPr>
        <p:txBody>
          <a:bodyPr wrap="square">
            <a:spAutoFit/>
          </a:bodyPr>
          <a:lstStyle/>
          <a:p>
            <a:pPr algn="just"/>
            <a:r>
              <a:rPr lang="en-US" sz="3200" dirty="0" smtClean="0"/>
              <a:t>A mass analyzer is the component of the mass spectrometer that takes ionized masses and separates them based on charge to mass ratios and outputs them to the detector</a:t>
            </a:r>
            <a:endParaRPr lang="th-TH" sz="3200" dirty="0"/>
          </a:p>
        </p:txBody>
      </p:sp>
      <p:sp>
        <p:nvSpPr>
          <p:cNvPr id="4" name="สี่เหลี่ยมผืนผ้า 3"/>
          <p:cNvSpPr/>
          <p:nvPr/>
        </p:nvSpPr>
        <p:spPr>
          <a:xfrm>
            <a:off x="683568" y="3573016"/>
            <a:ext cx="7344816" cy="1446550"/>
          </a:xfrm>
          <a:prstGeom prst="rect">
            <a:avLst/>
          </a:prstGeom>
        </p:spPr>
        <p:txBody>
          <a:bodyPr wrap="square">
            <a:spAutoFit/>
          </a:bodyPr>
          <a:lstStyle/>
          <a:p>
            <a:pPr algn="just"/>
            <a:r>
              <a:rPr lang="en-US" sz="2800" dirty="0" smtClean="0">
                <a:solidFill>
                  <a:srgbClr val="7030A0"/>
                </a:solidFill>
              </a:rPr>
              <a:t>There are four general types of mass analyzers that can be used for the </a:t>
            </a:r>
            <a:r>
              <a:rPr lang="en-US" sz="3200" dirty="0" smtClean="0">
                <a:solidFill>
                  <a:srgbClr val="7030A0"/>
                </a:solidFill>
              </a:rPr>
              <a:t>separation</a:t>
            </a:r>
            <a:r>
              <a:rPr lang="en-US" sz="2800" dirty="0" smtClean="0">
                <a:solidFill>
                  <a:srgbClr val="7030A0"/>
                </a:solidFill>
              </a:rPr>
              <a:t> of ions in a mass spectrometry.</a:t>
            </a:r>
            <a:endParaRPr lang="th-TH" sz="2800" dirty="0">
              <a:solidFill>
                <a:srgbClr val="7030A0"/>
              </a:solidFill>
            </a:endParaRPr>
          </a:p>
        </p:txBody>
      </p:sp>
      <p:sp>
        <p:nvSpPr>
          <p:cNvPr id="6"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14</a:t>
            </a:fld>
            <a:endParaRPr lang="en-US" sz="3200" b="1" dirty="0">
              <a:solidFill>
                <a:schemeClr val="tx1"/>
              </a:solidFill>
            </a:endParaRPr>
          </a:p>
        </p:txBody>
      </p:sp>
      <p:graphicFrame>
        <p:nvGraphicFramePr>
          <p:cNvPr id="8" name="วัตถุ 7"/>
          <p:cNvGraphicFramePr>
            <a:graphicFrameLocks noChangeAspect="1"/>
          </p:cNvGraphicFramePr>
          <p:nvPr/>
        </p:nvGraphicFramePr>
        <p:xfrm>
          <a:off x="1835696" y="5013176"/>
          <a:ext cx="4392488" cy="658873"/>
        </p:xfrm>
        <a:graphic>
          <a:graphicData uri="http://schemas.openxmlformats.org/presentationml/2006/ole">
            <mc:AlternateContent xmlns:mc="http://schemas.openxmlformats.org/markup-compatibility/2006">
              <mc:Choice xmlns:v="urn:schemas-microsoft-com:vml" Requires="v">
                <p:oleObj spid="_x0000_s46082" name="สมการ" r:id="rId3" imgW="1523880" imgH="228600" progId="Equation.3">
                  <p:embed/>
                </p:oleObj>
              </mc:Choice>
              <mc:Fallback>
                <p:oleObj name="สมการ" r:id="rId3" imgW="1523880" imgH="2286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013176"/>
                        <a:ext cx="4392488" cy="6588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339752" y="5733256"/>
            <a:ext cx="3240360" cy="369332"/>
          </a:xfrm>
          <a:prstGeom prst="rect">
            <a:avLst/>
          </a:prstGeom>
          <a:noFill/>
        </p:spPr>
        <p:txBody>
          <a:bodyPr wrap="square" rtlCol="0">
            <a:spAutoFit/>
          </a:bodyPr>
          <a:lstStyle/>
          <a:p>
            <a:r>
              <a:rPr lang="en-US" dirty="0" smtClean="0"/>
              <a:t>28.031,28.019,28.006,27.995</a:t>
            </a:r>
            <a:endParaRPr lang="th-TH"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chematic of quadrupole mass analysis"/>
          <p:cNvPicPr>
            <a:picLocks noChangeAspect="1" noChangeArrowheads="1"/>
          </p:cNvPicPr>
          <p:nvPr/>
        </p:nvPicPr>
        <p:blipFill>
          <a:blip r:embed="rId2" cstate="print"/>
          <a:srcRect/>
          <a:stretch>
            <a:fillRect/>
          </a:stretch>
        </p:blipFill>
        <p:spPr bwMode="auto">
          <a:xfrm>
            <a:off x="827584" y="2708920"/>
            <a:ext cx="6491256" cy="3456384"/>
          </a:xfrm>
          <a:prstGeom prst="rect">
            <a:avLst/>
          </a:prstGeom>
          <a:noFill/>
        </p:spPr>
      </p:pic>
      <p:sp>
        <p:nvSpPr>
          <p:cNvPr id="3" name="สี่เหลี่ยมผืนผ้า 2"/>
          <p:cNvSpPr/>
          <p:nvPr/>
        </p:nvSpPr>
        <p:spPr>
          <a:xfrm>
            <a:off x="755576" y="1628801"/>
            <a:ext cx="6840760" cy="954107"/>
          </a:xfrm>
          <a:prstGeom prst="rect">
            <a:avLst/>
          </a:prstGeom>
        </p:spPr>
        <p:txBody>
          <a:bodyPr wrap="square">
            <a:spAutoFit/>
          </a:bodyPr>
          <a:lstStyle/>
          <a:p>
            <a:r>
              <a:rPr lang="en-US" sz="2800" dirty="0" smtClean="0"/>
              <a:t>A </a:t>
            </a:r>
            <a:r>
              <a:rPr lang="en-US" sz="2800" dirty="0" err="1" smtClean="0"/>
              <a:t>Quadrupole</a:t>
            </a:r>
            <a:r>
              <a:rPr lang="en-US" sz="2800" dirty="0" smtClean="0"/>
              <a:t> is a mass analyzer that uses an electric field to separate ions.</a:t>
            </a:r>
            <a:endParaRPr lang="th-TH" sz="2800" dirty="0"/>
          </a:p>
        </p:txBody>
      </p:sp>
      <p:sp>
        <p:nvSpPr>
          <p:cNvPr id="4" name="สี่เหลี่ยมผืนผ้า 3"/>
          <p:cNvSpPr/>
          <p:nvPr/>
        </p:nvSpPr>
        <p:spPr>
          <a:xfrm>
            <a:off x="1907704" y="620688"/>
            <a:ext cx="5922134" cy="707886"/>
          </a:xfrm>
          <a:prstGeom prst="rect">
            <a:avLst/>
          </a:prstGeom>
        </p:spPr>
        <p:txBody>
          <a:bodyPr wrap="none">
            <a:spAutoFit/>
          </a:bodyPr>
          <a:lstStyle/>
          <a:p>
            <a:r>
              <a:rPr lang="en-US" sz="4000" b="1" dirty="0" err="1" smtClean="0">
                <a:solidFill>
                  <a:srgbClr val="7030A0"/>
                </a:solidFill>
              </a:rPr>
              <a:t>Quadrupole</a:t>
            </a:r>
            <a:r>
              <a:rPr lang="en-US" sz="4000" b="1" dirty="0" smtClean="0">
                <a:solidFill>
                  <a:srgbClr val="7030A0"/>
                </a:solidFill>
              </a:rPr>
              <a:t> Mass Analyzer</a:t>
            </a:r>
            <a:endParaRPr lang="th-TH" sz="4000" dirty="0">
              <a:solidFill>
                <a:srgbClr val="7030A0"/>
              </a:solidFill>
            </a:endParaRPr>
          </a:p>
        </p:txBody>
      </p:sp>
      <p:sp>
        <p:nvSpPr>
          <p:cNvPr id="6"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15</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images.quickblogcast.com/2/1/5/7/8/295862-287512/MPA.jpg?a=95">
            <a:hlinkClick r:id="rId2"/>
          </p:cNvPr>
          <p:cNvPicPr>
            <a:picLocks noChangeAspect="1" noChangeArrowheads="1"/>
          </p:cNvPicPr>
          <p:nvPr/>
        </p:nvPicPr>
        <p:blipFill>
          <a:blip r:embed="rId3" cstate="print"/>
          <a:srcRect/>
          <a:stretch>
            <a:fillRect/>
          </a:stretch>
        </p:blipFill>
        <p:spPr bwMode="auto">
          <a:xfrm>
            <a:off x="827584" y="1628800"/>
            <a:ext cx="6026646" cy="4369874"/>
          </a:xfrm>
          <a:prstGeom prst="rect">
            <a:avLst/>
          </a:prstGeom>
          <a:noFill/>
        </p:spPr>
      </p:pic>
      <p:sp>
        <p:nvSpPr>
          <p:cNvPr id="5" name="สี่เหลี่ยมผืนผ้า 4"/>
          <p:cNvSpPr/>
          <p:nvPr/>
        </p:nvSpPr>
        <p:spPr>
          <a:xfrm>
            <a:off x="1907704" y="620688"/>
            <a:ext cx="5922134" cy="707886"/>
          </a:xfrm>
          <a:prstGeom prst="rect">
            <a:avLst/>
          </a:prstGeom>
        </p:spPr>
        <p:txBody>
          <a:bodyPr wrap="none">
            <a:spAutoFit/>
          </a:bodyPr>
          <a:lstStyle/>
          <a:p>
            <a:r>
              <a:rPr lang="en-US" sz="4000" b="1" dirty="0" err="1" smtClean="0">
                <a:solidFill>
                  <a:srgbClr val="7030A0"/>
                </a:solidFill>
              </a:rPr>
              <a:t>Quadrupole</a:t>
            </a:r>
            <a:r>
              <a:rPr lang="en-US" sz="4000" b="1" dirty="0" smtClean="0">
                <a:solidFill>
                  <a:srgbClr val="7030A0"/>
                </a:solidFill>
              </a:rPr>
              <a:t> Mass Analyzer</a:t>
            </a:r>
            <a:endParaRPr lang="th-TH" sz="4000" dirty="0">
              <a:solidFill>
                <a:srgbClr val="7030A0"/>
              </a:solidFill>
            </a:endParaRPr>
          </a:p>
        </p:txBody>
      </p:sp>
      <p:sp>
        <p:nvSpPr>
          <p:cNvPr id="6" name="สี่เหลี่ยมผืนผ้า 5"/>
          <p:cNvSpPr/>
          <p:nvPr/>
        </p:nvSpPr>
        <p:spPr>
          <a:xfrm>
            <a:off x="323528" y="6309320"/>
            <a:ext cx="6246440" cy="307777"/>
          </a:xfrm>
          <a:prstGeom prst="rect">
            <a:avLst/>
          </a:prstGeom>
        </p:spPr>
        <p:txBody>
          <a:bodyPr wrap="square">
            <a:spAutoFit/>
          </a:bodyPr>
          <a:lstStyle/>
          <a:p>
            <a:r>
              <a:rPr lang="en-US" sz="1400" dirty="0" smtClean="0"/>
              <a:t>http://x-tronix.info/2011/10/26/residual-gas-analysis-rga.aspx</a:t>
            </a:r>
            <a:endParaRPr lang="th-TH" sz="1400" dirty="0"/>
          </a:p>
        </p:txBody>
      </p:sp>
      <p:sp>
        <p:nvSpPr>
          <p:cNvPr id="8"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16</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docbrown.info/page06/ELmcTEST/TOFMS.gif"/>
          <p:cNvPicPr>
            <a:picLocks noChangeAspect="1" noChangeArrowheads="1"/>
          </p:cNvPicPr>
          <p:nvPr/>
        </p:nvPicPr>
        <p:blipFill>
          <a:blip r:embed="rId2" cstate="print"/>
          <a:srcRect/>
          <a:stretch>
            <a:fillRect/>
          </a:stretch>
        </p:blipFill>
        <p:spPr bwMode="auto">
          <a:xfrm>
            <a:off x="448439" y="1772816"/>
            <a:ext cx="8300025" cy="2304256"/>
          </a:xfrm>
          <a:prstGeom prst="rect">
            <a:avLst/>
          </a:prstGeom>
          <a:noFill/>
        </p:spPr>
      </p:pic>
      <p:sp>
        <p:nvSpPr>
          <p:cNvPr id="4" name="สี่เหลี่ยมผืนผ้า 3"/>
          <p:cNvSpPr/>
          <p:nvPr/>
        </p:nvSpPr>
        <p:spPr>
          <a:xfrm>
            <a:off x="1288217" y="704890"/>
            <a:ext cx="7532255" cy="707886"/>
          </a:xfrm>
          <a:prstGeom prst="rect">
            <a:avLst/>
          </a:prstGeom>
        </p:spPr>
        <p:txBody>
          <a:bodyPr wrap="none">
            <a:spAutoFit/>
          </a:bodyPr>
          <a:lstStyle/>
          <a:p>
            <a:r>
              <a:rPr lang="en-US" sz="4000" b="1" dirty="0" smtClean="0">
                <a:solidFill>
                  <a:srgbClr val="7030A0"/>
                </a:solidFill>
              </a:rPr>
              <a:t>TOF (Time of Flight) Mass Analyzer</a:t>
            </a:r>
            <a:endParaRPr lang="th-TH" sz="4000" dirty="0">
              <a:solidFill>
                <a:srgbClr val="7030A0"/>
              </a:solidFill>
            </a:endParaRPr>
          </a:p>
        </p:txBody>
      </p:sp>
      <p:sp>
        <p:nvSpPr>
          <p:cNvPr id="5" name="สี่เหลี่ยมผืนผ้า 4"/>
          <p:cNvSpPr/>
          <p:nvPr/>
        </p:nvSpPr>
        <p:spPr>
          <a:xfrm>
            <a:off x="467544" y="6093296"/>
            <a:ext cx="4752528" cy="307777"/>
          </a:xfrm>
          <a:prstGeom prst="rect">
            <a:avLst/>
          </a:prstGeom>
        </p:spPr>
        <p:txBody>
          <a:bodyPr wrap="square">
            <a:spAutoFit/>
          </a:bodyPr>
          <a:lstStyle/>
          <a:p>
            <a:r>
              <a:rPr lang="en-US" sz="1400" dirty="0" smtClean="0"/>
              <a:t>http://www.docbrown.info/page04/4_71atomMSintro.htm</a:t>
            </a:r>
            <a:endParaRPr lang="th-TH" sz="1400" dirty="0"/>
          </a:p>
        </p:txBody>
      </p:sp>
      <p:sp>
        <p:nvSpPr>
          <p:cNvPr id="7"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17</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p:cNvSpPr/>
          <p:nvPr/>
        </p:nvSpPr>
        <p:spPr>
          <a:xfrm>
            <a:off x="4067944" y="548680"/>
            <a:ext cx="1006045" cy="707886"/>
          </a:xfrm>
          <a:prstGeom prst="rect">
            <a:avLst/>
          </a:prstGeom>
        </p:spPr>
        <p:txBody>
          <a:bodyPr wrap="none">
            <a:spAutoFit/>
          </a:bodyPr>
          <a:lstStyle/>
          <a:p>
            <a:r>
              <a:rPr lang="en-US" sz="4000" b="1" dirty="0" smtClean="0">
                <a:solidFill>
                  <a:srgbClr val="7030A0"/>
                </a:solidFill>
              </a:rPr>
              <a:t>TOF</a:t>
            </a:r>
            <a:endParaRPr lang="th-TH" sz="4000" dirty="0">
              <a:solidFill>
                <a:srgbClr val="7030A0"/>
              </a:solidFill>
            </a:endParaRPr>
          </a:p>
        </p:txBody>
      </p:sp>
      <p:graphicFrame>
        <p:nvGraphicFramePr>
          <p:cNvPr id="5" name="วัตถุ 4"/>
          <p:cNvGraphicFramePr>
            <a:graphicFrameLocks noChangeAspect="1"/>
          </p:cNvGraphicFramePr>
          <p:nvPr/>
        </p:nvGraphicFramePr>
        <p:xfrm>
          <a:off x="1043608" y="1628800"/>
          <a:ext cx="1896796" cy="1296144"/>
        </p:xfrm>
        <a:graphic>
          <a:graphicData uri="http://schemas.openxmlformats.org/presentationml/2006/ole">
            <mc:AlternateContent xmlns:mc="http://schemas.openxmlformats.org/markup-compatibility/2006">
              <mc:Choice xmlns:v="urn:schemas-microsoft-com:vml" Requires="v">
                <p:oleObj spid="_x0000_s41991" name="สมการ" r:id="rId3" imgW="761760" imgH="520560" progId="Equation.3">
                  <p:embed/>
                </p:oleObj>
              </mc:Choice>
              <mc:Fallback>
                <p:oleObj name="สมการ" r:id="rId3" imgW="761760" imgH="5205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628800"/>
                        <a:ext cx="1896796" cy="1296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827584" y="3356992"/>
            <a:ext cx="2304256" cy="1569660"/>
          </a:xfrm>
          <a:prstGeom prst="rect">
            <a:avLst/>
          </a:prstGeom>
          <a:noFill/>
        </p:spPr>
        <p:txBody>
          <a:bodyPr wrap="square" rtlCol="0">
            <a:spAutoFit/>
          </a:bodyPr>
          <a:lstStyle/>
          <a:p>
            <a:r>
              <a:rPr lang="en-US" sz="2400" b="1" dirty="0" smtClean="0"/>
              <a:t>V : </a:t>
            </a:r>
            <a:r>
              <a:rPr lang="th-TH" sz="2400" b="1" dirty="0" smtClean="0"/>
              <a:t>ความเร็ว</a:t>
            </a:r>
          </a:p>
          <a:p>
            <a:r>
              <a:rPr lang="th-TH" sz="2400" b="1" dirty="0" smtClean="0"/>
              <a:t> </a:t>
            </a:r>
            <a:r>
              <a:rPr lang="en-US" sz="2400" b="1" dirty="0" smtClean="0"/>
              <a:t>e : </a:t>
            </a:r>
            <a:r>
              <a:rPr lang="th-TH" sz="2400" b="1" dirty="0" smtClean="0"/>
              <a:t>ประจุ</a:t>
            </a:r>
            <a:endParaRPr lang="en-US" sz="2400" b="1" dirty="0" smtClean="0"/>
          </a:p>
          <a:p>
            <a:r>
              <a:rPr lang="en-US" sz="2400" b="1" dirty="0" smtClean="0"/>
              <a:t> V : </a:t>
            </a:r>
            <a:r>
              <a:rPr lang="th-TH" sz="2400" b="1" dirty="0" smtClean="0"/>
              <a:t>ศักย์ที่ใช้เร่ง</a:t>
            </a:r>
            <a:endParaRPr lang="en-US" sz="2400" b="1" dirty="0" smtClean="0"/>
          </a:p>
          <a:p>
            <a:r>
              <a:rPr lang="en-US" sz="2400" b="1" dirty="0" smtClean="0"/>
              <a:t> m: </a:t>
            </a:r>
            <a:r>
              <a:rPr lang="th-TH" sz="2400" b="1" dirty="0" smtClean="0"/>
              <a:t>มวล</a:t>
            </a:r>
            <a:endParaRPr lang="th-TH" sz="2400" b="1" dirty="0"/>
          </a:p>
        </p:txBody>
      </p:sp>
      <p:graphicFrame>
        <p:nvGraphicFramePr>
          <p:cNvPr id="8" name="วัตถุ 7"/>
          <p:cNvGraphicFramePr>
            <a:graphicFrameLocks noChangeAspect="1"/>
          </p:cNvGraphicFramePr>
          <p:nvPr/>
        </p:nvGraphicFramePr>
        <p:xfrm>
          <a:off x="5359442" y="1700808"/>
          <a:ext cx="1077798" cy="1152128"/>
        </p:xfrm>
        <a:graphic>
          <a:graphicData uri="http://schemas.openxmlformats.org/presentationml/2006/ole">
            <mc:AlternateContent xmlns:mc="http://schemas.openxmlformats.org/markup-compatibility/2006">
              <mc:Choice xmlns:v="urn:schemas-microsoft-com:vml" Requires="v">
                <p:oleObj spid="_x0000_s41992" name="สมการ" r:id="rId5" imgW="368280" imgH="393480" progId="Equation.3">
                  <p:embed/>
                </p:oleObj>
              </mc:Choice>
              <mc:Fallback>
                <p:oleObj name="สมการ" r:id="rId5" imgW="368280" imgH="3934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9442" y="1700808"/>
                        <a:ext cx="1077798" cy="1152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วัตถุ 8"/>
          <p:cNvGraphicFramePr>
            <a:graphicFrameLocks noChangeAspect="1"/>
          </p:cNvGraphicFramePr>
          <p:nvPr/>
        </p:nvGraphicFramePr>
        <p:xfrm>
          <a:off x="4644008" y="2996952"/>
          <a:ext cx="2544914" cy="1224136"/>
        </p:xfrm>
        <a:graphic>
          <a:graphicData uri="http://schemas.openxmlformats.org/presentationml/2006/ole">
            <mc:AlternateContent xmlns:mc="http://schemas.openxmlformats.org/markup-compatibility/2006">
              <mc:Choice xmlns:v="urn:schemas-microsoft-com:vml" Requires="v">
                <p:oleObj spid="_x0000_s41993" name="สมการ" r:id="rId7" imgW="1002960" imgH="482400" progId="Equation.3">
                  <p:embed/>
                </p:oleObj>
              </mc:Choice>
              <mc:Fallback>
                <p:oleObj name="สมการ" r:id="rId7" imgW="1002960" imgH="4824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4008" y="2996952"/>
                        <a:ext cx="2544914" cy="1224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วัตถุ 9"/>
          <p:cNvGraphicFramePr>
            <a:graphicFrameLocks noChangeAspect="1"/>
          </p:cNvGraphicFramePr>
          <p:nvPr/>
        </p:nvGraphicFramePr>
        <p:xfrm>
          <a:off x="2987824" y="4509120"/>
          <a:ext cx="3147779" cy="1296144"/>
        </p:xfrm>
        <a:graphic>
          <a:graphicData uri="http://schemas.openxmlformats.org/presentationml/2006/ole">
            <mc:AlternateContent xmlns:mc="http://schemas.openxmlformats.org/markup-compatibility/2006">
              <mc:Choice xmlns:v="urn:schemas-microsoft-com:vml" Requires="v">
                <p:oleObj spid="_x0000_s41994" name="สมการ" r:id="rId9" imgW="1295280" imgH="533160" progId="Equation.3">
                  <p:embed/>
                </p:oleObj>
              </mc:Choice>
              <mc:Fallback>
                <p:oleObj name="สมการ" r:id="rId9" imgW="1295280" imgH="53316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7824" y="4509120"/>
                        <a:ext cx="3147779" cy="1296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18</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p:cNvSpPr/>
          <p:nvPr/>
        </p:nvSpPr>
        <p:spPr>
          <a:xfrm>
            <a:off x="1187624" y="548680"/>
            <a:ext cx="1726755" cy="461665"/>
          </a:xfrm>
          <a:prstGeom prst="rect">
            <a:avLst/>
          </a:prstGeom>
        </p:spPr>
        <p:txBody>
          <a:bodyPr wrap="none">
            <a:spAutoFit/>
          </a:bodyPr>
          <a:lstStyle/>
          <a:p>
            <a:r>
              <a:rPr lang="th-TH" sz="2400" b="1" dirty="0" smtClean="0">
                <a:solidFill>
                  <a:srgbClr val="7030A0"/>
                </a:solidFill>
                <a:latin typeface="Arial Unicode MS" pitchFamily="34" charset="-128"/>
                <a:ea typeface="Arial Unicode MS" pitchFamily="34" charset="-128"/>
                <a:cs typeface="Arial Unicode MS" pitchFamily="34" charset="-128"/>
              </a:rPr>
              <a:t>ตัวอย่างที่ 1 </a:t>
            </a:r>
            <a:endParaRPr lang="th-TH" sz="2400" dirty="0">
              <a:solidFill>
                <a:srgbClr val="7030A0"/>
              </a:solidFill>
            </a:endParaRPr>
          </a:p>
        </p:txBody>
      </p:sp>
      <p:sp>
        <p:nvSpPr>
          <p:cNvPr id="5" name="TextBox 4"/>
          <p:cNvSpPr txBox="1"/>
          <p:nvPr/>
        </p:nvSpPr>
        <p:spPr>
          <a:xfrm>
            <a:off x="1115616" y="1052736"/>
            <a:ext cx="7416824" cy="1015663"/>
          </a:xfrm>
          <a:prstGeom prst="rect">
            <a:avLst/>
          </a:prstGeom>
          <a:noFill/>
        </p:spPr>
        <p:txBody>
          <a:bodyPr wrap="square" rtlCol="0">
            <a:spAutoFit/>
          </a:bodyPr>
          <a:lstStyle/>
          <a:p>
            <a:pPr algn="thaiDist"/>
            <a:r>
              <a:rPr lang="th-TH" sz="2000" dirty="0" err="1" smtClean="0">
                <a:latin typeface="Arial Unicode MS" pitchFamily="34" charset="-128"/>
                <a:ea typeface="Arial Unicode MS" pitchFamily="34" charset="-128"/>
                <a:cs typeface="Arial Unicode MS" pitchFamily="34" charset="-128"/>
              </a:rPr>
              <a:t>ทายม์ออฟไฟลท์สเปกโทร</a:t>
            </a:r>
            <a:r>
              <a:rPr lang="th-TH" sz="2000" dirty="0" smtClean="0">
                <a:latin typeface="Arial Unicode MS" pitchFamily="34" charset="-128"/>
                <a:ea typeface="Arial Unicode MS" pitchFamily="34" charset="-128"/>
                <a:cs typeface="Arial Unicode MS" pitchFamily="34" charset="-128"/>
              </a:rPr>
              <a:t>มิเตอร์เครื่องหนึ่งมีระยะทางที่ไอออนเดินทาง </a:t>
            </a:r>
            <a:r>
              <a:rPr lang="en-US" sz="2000" dirty="0" smtClean="0">
                <a:latin typeface="Arial Unicode MS" pitchFamily="34" charset="-128"/>
                <a:ea typeface="Arial Unicode MS" pitchFamily="34" charset="-128"/>
                <a:cs typeface="Arial Unicode MS" pitchFamily="34" charset="-128"/>
              </a:rPr>
              <a:t>(flight tube)</a:t>
            </a:r>
            <a:r>
              <a:rPr lang="th-TH" sz="2000" dirty="0" smtClean="0">
                <a:latin typeface="Arial Unicode MS" pitchFamily="34" charset="-128"/>
                <a:ea typeface="Arial Unicode MS" pitchFamily="34" charset="-128"/>
                <a:cs typeface="Arial Unicode MS" pitchFamily="34" charset="-128"/>
              </a:rPr>
              <a:t> 93.0 ซม.  ศักย์ที่ใช้เร่ง 2350 โวลต์ จงหาเวลาที่ไอออน </a:t>
            </a:r>
            <a:r>
              <a:rPr lang="en-US" sz="2000" dirty="0" smtClean="0">
                <a:latin typeface="Arial Unicode MS" pitchFamily="34" charset="-128"/>
                <a:ea typeface="Arial Unicode MS" pitchFamily="34" charset="-128"/>
                <a:cs typeface="Arial Unicode MS" pitchFamily="34" charset="-128"/>
              </a:rPr>
              <a:t>CH</a:t>
            </a:r>
            <a:r>
              <a:rPr lang="en-US" sz="2000" baseline="-25000" dirty="0" smtClean="0">
                <a:latin typeface="Arial Unicode MS" pitchFamily="34" charset="-128"/>
                <a:ea typeface="Arial Unicode MS" pitchFamily="34" charset="-128"/>
                <a:cs typeface="Arial Unicode MS" pitchFamily="34" charset="-128"/>
              </a:rPr>
              <a:t>2</a:t>
            </a:r>
            <a:r>
              <a:rPr lang="en-US" sz="2000" dirty="0" smtClean="0">
                <a:latin typeface="Arial Unicode MS" pitchFamily="34" charset="-128"/>
                <a:ea typeface="Arial Unicode MS" pitchFamily="34" charset="-128"/>
                <a:cs typeface="Arial Unicode MS" pitchFamily="34" charset="-128"/>
              </a:rPr>
              <a:t>OH</a:t>
            </a:r>
            <a:r>
              <a:rPr lang="en-US" sz="2000" baseline="30000" dirty="0" smtClean="0">
                <a:latin typeface="Arial Unicode MS" pitchFamily="34" charset="-128"/>
                <a:ea typeface="Arial Unicode MS" pitchFamily="34" charset="-128"/>
                <a:cs typeface="Arial Unicode MS" pitchFamily="34" charset="-128"/>
              </a:rPr>
              <a:t>+</a:t>
            </a:r>
            <a:r>
              <a:rPr lang="en-US" sz="2000" dirty="0" smtClean="0">
                <a:latin typeface="Arial Unicode MS" pitchFamily="34" charset="-128"/>
                <a:ea typeface="Arial Unicode MS" pitchFamily="34" charset="-128"/>
                <a:cs typeface="Arial Unicode MS" pitchFamily="34" charset="-128"/>
              </a:rPr>
              <a:t> </a:t>
            </a:r>
            <a:r>
              <a:rPr lang="th-TH" sz="2000" dirty="0" smtClean="0">
                <a:latin typeface="Arial Unicode MS" pitchFamily="34" charset="-128"/>
                <a:ea typeface="Arial Unicode MS" pitchFamily="34" charset="-128"/>
                <a:cs typeface="Arial Unicode MS" pitchFamily="34" charset="-128"/>
              </a:rPr>
              <a:t>เดินทางผ่าน</a:t>
            </a:r>
            <a:endParaRPr lang="th-TH" sz="2000" dirty="0">
              <a:latin typeface="Arial Unicode MS" pitchFamily="34" charset="-128"/>
              <a:ea typeface="Arial Unicode MS" pitchFamily="34" charset="-128"/>
              <a:cs typeface="Arial Unicode MS" pitchFamily="34" charset="-128"/>
            </a:endParaRPr>
          </a:p>
        </p:txBody>
      </p:sp>
      <p:sp>
        <p:nvSpPr>
          <p:cNvPr id="6" name="สี่เหลี่ยมผืนผ้า 5"/>
          <p:cNvSpPr/>
          <p:nvPr/>
        </p:nvSpPr>
        <p:spPr>
          <a:xfrm>
            <a:off x="1403648" y="2924944"/>
            <a:ext cx="1726755" cy="461665"/>
          </a:xfrm>
          <a:prstGeom prst="rect">
            <a:avLst/>
          </a:prstGeom>
        </p:spPr>
        <p:txBody>
          <a:bodyPr wrap="none">
            <a:spAutoFit/>
          </a:bodyPr>
          <a:lstStyle/>
          <a:p>
            <a:r>
              <a:rPr lang="th-TH" sz="2400" b="1" dirty="0" smtClean="0">
                <a:solidFill>
                  <a:srgbClr val="7030A0"/>
                </a:solidFill>
                <a:latin typeface="Arial Unicode MS" pitchFamily="34" charset="-128"/>
                <a:ea typeface="Arial Unicode MS" pitchFamily="34" charset="-128"/>
                <a:cs typeface="Arial Unicode MS" pitchFamily="34" charset="-128"/>
              </a:rPr>
              <a:t>ตัวอย่างที่ 2 </a:t>
            </a:r>
            <a:endParaRPr lang="th-TH" sz="2400" dirty="0">
              <a:solidFill>
                <a:srgbClr val="7030A0"/>
              </a:solidFill>
            </a:endParaRPr>
          </a:p>
        </p:txBody>
      </p:sp>
      <p:sp>
        <p:nvSpPr>
          <p:cNvPr id="7" name="TextBox 6"/>
          <p:cNvSpPr txBox="1"/>
          <p:nvPr/>
        </p:nvSpPr>
        <p:spPr>
          <a:xfrm>
            <a:off x="1259632" y="3356992"/>
            <a:ext cx="7416824" cy="707886"/>
          </a:xfrm>
          <a:prstGeom prst="rect">
            <a:avLst/>
          </a:prstGeom>
          <a:noFill/>
        </p:spPr>
        <p:txBody>
          <a:bodyPr wrap="square" rtlCol="0">
            <a:spAutoFit/>
          </a:bodyPr>
          <a:lstStyle/>
          <a:p>
            <a:pPr algn="thaiDist"/>
            <a:r>
              <a:rPr lang="th-TH" sz="2000" dirty="0" smtClean="0">
                <a:latin typeface="Arial Unicode MS" pitchFamily="34" charset="-128"/>
                <a:ea typeface="Arial Unicode MS" pitchFamily="34" charset="-128"/>
                <a:cs typeface="Arial Unicode MS" pitchFamily="34" charset="-128"/>
              </a:rPr>
              <a:t>จงหาผลต่างของเวลาในการเดินทางของไอออน </a:t>
            </a:r>
            <a:r>
              <a:rPr lang="en-US" sz="2000" dirty="0" smtClean="0">
                <a:latin typeface="Arial Unicode MS" pitchFamily="34" charset="-128"/>
                <a:ea typeface="Arial Unicode MS" pitchFamily="34" charset="-128"/>
                <a:cs typeface="Arial Unicode MS" pitchFamily="34" charset="-128"/>
              </a:rPr>
              <a:t>CH</a:t>
            </a:r>
            <a:r>
              <a:rPr lang="en-US" sz="2000" baseline="-25000" dirty="0" smtClean="0">
                <a:latin typeface="Arial Unicode MS" pitchFamily="34" charset="-128"/>
                <a:ea typeface="Arial Unicode MS" pitchFamily="34" charset="-128"/>
                <a:cs typeface="Arial Unicode MS" pitchFamily="34" charset="-128"/>
              </a:rPr>
              <a:t>2</a:t>
            </a:r>
            <a:r>
              <a:rPr lang="en-US" sz="2000" dirty="0" smtClean="0">
                <a:latin typeface="Arial Unicode MS" pitchFamily="34" charset="-128"/>
                <a:ea typeface="Arial Unicode MS" pitchFamily="34" charset="-128"/>
                <a:cs typeface="Arial Unicode MS" pitchFamily="34" charset="-128"/>
              </a:rPr>
              <a:t>OH</a:t>
            </a:r>
            <a:r>
              <a:rPr lang="en-US" sz="2000" baseline="30000" dirty="0" smtClean="0">
                <a:latin typeface="Arial Unicode MS" pitchFamily="34" charset="-128"/>
                <a:ea typeface="Arial Unicode MS" pitchFamily="34" charset="-128"/>
                <a:cs typeface="Arial Unicode MS" pitchFamily="34" charset="-128"/>
              </a:rPr>
              <a:t>+</a:t>
            </a:r>
            <a:r>
              <a:rPr lang="en-US" sz="2000" dirty="0" smtClean="0">
                <a:latin typeface="Arial Unicode MS" pitchFamily="34" charset="-128"/>
                <a:ea typeface="Arial Unicode MS" pitchFamily="34" charset="-128"/>
                <a:cs typeface="Arial Unicode MS" pitchFamily="34" charset="-128"/>
              </a:rPr>
              <a:t> </a:t>
            </a:r>
            <a:r>
              <a:rPr lang="th-TH" sz="2000" dirty="0" smtClean="0">
                <a:latin typeface="Arial Unicode MS" pitchFamily="34" charset="-128"/>
                <a:ea typeface="Arial Unicode MS" pitchFamily="34" charset="-128"/>
                <a:cs typeface="Arial Unicode MS" pitchFamily="34" charset="-128"/>
              </a:rPr>
              <a:t>และ</a:t>
            </a:r>
            <a:r>
              <a:rPr lang="en-US" sz="2000" dirty="0" smtClean="0">
                <a:latin typeface="Arial Unicode MS" pitchFamily="34" charset="-128"/>
                <a:ea typeface="Arial Unicode MS" pitchFamily="34" charset="-128"/>
                <a:cs typeface="Arial Unicode MS" pitchFamily="34" charset="-128"/>
              </a:rPr>
              <a:t> CH</a:t>
            </a:r>
            <a:r>
              <a:rPr lang="en-US" sz="2000" baseline="-25000" dirty="0" smtClean="0">
                <a:latin typeface="Arial Unicode MS" pitchFamily="34" charset="-128"/>
                <a:ea typeface="Arial Unicode MS" pitchFamily="34" charset="-128"/>
                <a:cs typeface="Arial Unicode MS" pitchFamily="34" charset="-128"/>
              </a:rPr>
              <a:t>3</a:t>
            </a:r>
            <a:r>
              <a:rPr lang="en-US" sz="2000" dirty="0" smtClean="0">
                <a:latin typeface="Arial Unicode MS" pitchFamily="34" charset="-128"/>
                <a:ea typeface="Arial Unicode MS" pitchFamily="34" charset="-128"/>
                <a:cs typeface="Arial Unicode MS" pitchFamily="34" charset="-128"/>
              </a:rPr>
              <a:t>OH</a:t>
            </a:r>
            <a:r>
              <a:rPr lang="en-US" sz="2000" baseline="30000" dirty="0" smtClean="0">
                <a:latin typeface="Arial Unicode MS" pitchFamily="34" charset="-128"/>
                <a:ea typeface="Arial Unicode MS" pitchFamily="34" charset="-128"/>
                <a:cs typeface="Arial Unicode MS" pitchFamily="34" charset="-128"/>
              </a:rPr>
              <a:t>+</a:t>
            </a:r>
            <a:r>
              <a:rPr lang="th-TH" sz="2000" dirty="0" smtClean="0">
                <a:latin typeface="Arial Unicode MS" pitchFamily="34" charset="-128"/>
                <a:ea typeface="Arial Unicode MS" pitchFamily="34" charset="-128"/>
                <a:cs typeface="Arial Unicode MS" pitchFamily="34" charset="-128"/>
              </a:rPr>
              <a:t>  โดยใช้ข้อมูลจากตัวอย่างที่ 1</a:t>
            </a:r>
            <a:endParaRPr lang="th-TH" sz="2000" dirty="0">
              <a:latin typeface="Arial Unicode MS" pitchFamily="34" charset="-128"/>
              <a:ea typeface="Arial Unicode MS" pitchFamily="34" charset="-128"/>
              <a:cs typeface="Arial Unicode MS" pitchFamily="34" charset="-128"/>
            </a:endParaRPr>
          </a:p>
        </p:txBody>
      </p:sp>
      <p:sp>
        <p:nvSpPr>
          <p:cNvPr id="8" name="สี่เหลี่ยมผืนผ้า 7"/>
          <p:cNvSpPr/>
          <p:nvPr/>
        </p:nvSpPr>
        <p:spPr>
          <a:xfrm>
            <a:off x="1475656" y="4581129"/>
            <a:ext cx="5976664" cy="1015663"/>
          </a:xfrm>
          <a:prstGeom prst="rect">
            <a:avLst/>
          </a:prstGeom>
        </p:spPr>
        <p:txBody>
          <a:bodyPr wrap="square">
            <a:spAutoFit/>
          </a:bodyPr>
          <a:lstStyle/>
          <a:p>
            <a:pPr algn="thaiDist"/>
            <a:r>
              <a:rPr lang="th-TH" sz="2000" dirty="0" smtClean="0">
                <a:solidFill>
                  <a:srgbClr val="C00000"/>
                </a:solidFill>
                <a:latin typeface="Arial Unicode MS" pitchFamily="34" charset="-128"/>
                <a:ea typeface="Arial Unicode MS" pitchFamily="34" charset="-128"/>
                <a:cs typeface="Arial Unicode MS" pitchFamily="34" charset="-128"/>
              </a:rPr>
              <a:t>กำหนดให้</a:t>
            </a:r>
            <a:r>
              <a:rPr lang="th-TH" sz="2000" dirty="0" smtClean="0">
                <a:latin typeface="Arial Unicode MS" pitchFamily="34" charset="-128"/>
                <a:ea typeface="Arial Unicode MS" pitchFamily="34" charset="-128"/>
                <a:cs typeface="Arial Unicode MS" pitchFamily="34" charset="-128"/>
              </a:rPr>
              <a:t> 1 </a:t>
            </a:r>
            <a:r>
              <a:rPr lang="th-TH" sz="2000" dirty="0" err="1" smtClean="0">
                <a:latin typeface="Arial Unicode MS" pitchFamily="34" charset="-128"/>
                <a:ea typeface="Arial Unicode MS" pitchFamily="34" charset="-128"/>
                <a:cs typeface="Arial Unicode MS" pitchFamily="34" charset="-128"/>
              </a:rPr>
              <a:t>เอิร์กต่ออีเอส</a:t>
            </a:r>
            <a:r>
              <a:rPr lang="th-TH" sz="2000" dirty="0" smtClean="0">
                <a:latin typeface="Arial Unicode MS" pitchFamily="34" charset="-128"/>
                <a:ea typeface="Arial Unicode MS" pitchFamily="34" charset="-128"/>
                <a:cs typeface="Arial Unicode MS" pitchFamily="34" charset="-128"/>
              </a:rPr>
              <a:t>ยูเท่ากับ 300 โวลต์</a:t>
            </a:r>
          </a:p>
          <a:p>
            <a:pPr algn="thaiDist"/>
            <a:r>
              <a:rPr lang="th-TH" sz="2000" dirty="0" smtClean="0">
                <a:latin typeface="Arial Unicode MS" pitchFamily="34" charset="-128"/>
                <a:ea typeface="Arial Unicode MS" pitchFamily="34" charset="-128"/>
                <a:cs typeface="Arial Unicode MS" pitchFamily="34" charset="-128"/>
              </a:rPr>
              <a:t>                 1 นิ้วเท่ากับ 2.54 ซม.</a:t>
            </a:r>
            <a:r>
              <a:rPr lang="en-US" sz="2000" dirty="0" smtClean="0">
                <a:latin typeface="Arial Unicode MS" pitchFamily="34" charset="-128"/>
                <a:ea typeface="Arial Unicode MS" pitchFamily="34" charset="-128"/>
                <a:cs typeface="Arial Unicode MS" pitchFamily="34" charset="-128"/>
              </a:rPr>
              <a:t>  </a:t>
            </a:r>
          </a:p>
          <a:p>
            <a:pPr algn="thaiDist"/>
            <a:r>
              <a:rPr lang="en-US" sz="2000" b="1" dirty="0" smtClean="0">
                <a:latin typeface="Arial Unicode MS" pitchFamily="34" charset="-128"/>
                <a:ea typeface="Arial Unicode MS" pitchFamily="34" charset="-128"/>
                <a:cs typeface="Arial Unicode MS" pitchFamily="34" charset="-128"/>
              </a:rPr>
              <a:t>               </a:t>
            </a:r>
            <a:r>
              <a:rPr lang="th-TH" sz="2000" dirty="0" smtClean="0">
                <a:latin typeface="Arial Unicode MS" pitchFamily="34" charset="-128"/>
                <a:ea typeface="Arial Unicode MS" pitchFamily="34" charset="-128"/>
                <a:cs typeface="Arial Unicode MS" pitchFamily="34" charset="-128"/>
              </a:rPr>
              <a:t>ประจุอิเล็กตรอน เท่ากับ 4.80 </a:t>
            </a:r>
            <a:r>
              <a:rPr lang="en-US" sz="2000" dirty="0" smtClean="0">
                <a:latin typeface="Arial Unicode MS" pitchFamily="34" charset="-128"/>
                <a:ea typeface="Arial Unicode MS" pitchFamily="34" charset="-128"/>
                <a:cs typeface="Arial Unicode MS" pitchFamily="34" charset="-128"/>
              </a:rPr>
              <a:t>x 10</a:t>
            </a:r>
            <a:r>
              <a:rPr lang="en-US" sz="2000" baseline="30000" dirty="0" smtClean="0">
                <a:latin typeface="Arial Unicode MS" pitchFamily="34" charset="-128"/>
                <a:ea typeface="Arial Unicode MS" pitchFamily="34" charset="-128"/>
                <a:cs typeface="Arial Unicode MS" pitchFamily="34" charset="-128"/>
              </a:rPr>
              <a:t>-10</a:t>
            </a:r>
            <a:r>
              <a:rPr lang="en-US" sz="2000" dirty="0" smtClean="0">
                <a:latin typeface="Arial Unicode MS" pitchFamily="34" charset="-128"/>
                <a:ea typeface="Arial Unicode MS" pitchFamily="34" charset="-128"/>
                <a:cs typeface="Arial Unicode MS" pitchFamily="34" charset="-128"/>
              </a:rPr>
              <a:t> </a:t>
            </a:r>
            <a:r>
              <a:rPr lang="th-TH" sz="2000" dirty="0" err="1" smtClean="0">
                <a:latin typeface="Arial Unicode MS" pitchFamily="34" charset="-128"/>
                <a:ea typeface="Arial Unicode MS" pitchFamily="34" charset="-128"/>
                <a:cs typeface="Arial Unicode MS" pitchFamily="34" charset="-128"/>
              </a:rPr>
              <a:t>อีเอส</a:t>
            </a:r>
            <a:r>
              <a:rPr lang="th-TH" sz="2000" dirty="0" smtClean="0">
                <a:latin typeface="Arial Unicode MS" pitchFamily="34" charset="-128"/>
                <a:ea typeface="Arial Unicode MS" pitchFamily="34" charset="-128"/>
                <a:cs typeface="Arial Unicode MS" pitchFamily="34" charset="-128"/>
              </a:rPr>
              <a:t>ยู</a:t>
            </a:r>
            <a:endParaRPr lang="th-TH" sz="2800" dirty="0">
              <a:latin typeface="Arial Unicode MS" pitchFamily="34" charset="-128"/>
              <a:ea typeface="Arial Unicode MS" pitchFamily="34" charset="-128"/>
              <a:cs typeface="Arial Unicode MS" pitchFamily="34" charset="-128"/>
            </a:endParaRPr>
          </a:p>
        </p:txBody>
      </p:sp>
      <p:sp>
        <p:nvSpPr>
          <p:cNvPr id="10"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19</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p:cNvSpPr/>
          <p:nvPr/>
        </p:nvSpPr>
        <p:spPr>
          <a:xfrm>
            <a:off x="395536" y="1628800"/>
            <a:ext cx="8280920" cy="1384995"/>
          </a:xfrm>
          <a:prstGeom prst="rect">
            <a:avLst/>
          </a:prstGeom>
        </p:spPr>
        <p:txBody>
          <a:bodyPr wrap="square">
            <a:spAutoFit/>
          </a:bodyPr>
          <a:lstStyle/>
          <a:p>
            <a:pPr algn="just"/>
            <a:r>
              <a:rPr lang="th-TH" sz="2800" b="1" dirty="0" err="1" smtClean="0"/>
              <a:t>Mass</a:t>
            </a:r>
            <a:r>
              <a:rPr lang="th-TH" sz="2800" b="1" dirty="0" smtClean="0"/>
              <a:t> </a:t>
            </a:r>
            <a:r>
              <a:rPr lang="th-TH" sz="2800" b="1" dirty="0" err="1" smtClean="0"/>
              <a:t>spectrometry</a:t>
            </a:r>
            <a:r>
              <a:rPr lang="th-TH" sz="2800" b="1" dirty="0" smtClean="0"/>
              <a:t> </a:t>
            </a:r>
            <a:r>
              <a:rPr lang="th-TH" sz="2800" b="1" dirty="0" err="1" smtClean="0"/>
              <a:t>is</a:t>
            </a:r>
            <a:r>
              <a:rPr lang="th-TH" sz="2800" b="1" dirty="0" smtClean="0"/>
              <a:t> </a:t>
            </a:r>
            <a:r>
              <a:rPr lang="th-TH" sz="2800" b="1" dirty="0" err="1" smtClean="0"/>
              <a:t>an</a:t>
            </a:r>
            <a:r>
              <a:rPr lang="th-TH" sz="2800" b="1" dirty="0" smtClean="0"/>
              <a:t> </a:t>
            </a:r>
            <a:r>
              <a:rPr lang="th-TH" sz="2800" b="1" dirty="0" err="1" smtClean="0"/>
              <a:t>analytical</a:t>
            </a:r>
            <a:r>
              <a:rPr lang="th-TH" sz="2800" b="1" dirty="0" smtClean="0"/>
              <a:t> </a:t>
            </a:r>
            <a:r>
              <a:rPr lang="th-TH" sz="2800" b="1" dirty="0" err="1" smtClean="0"/>
              <a:t>technique</a:t>
            </a:r>
            <a:r>
              <a:rPr lang="th-TH" sz="2800" b="1" dirty="0" smtClean="0"/>
              <a:t> </a:t>
            </a:r>
            <a:r>
              <a:rPr lang="th-TH" sz="2800" b="1" dirty="0" err="1" smtClean="0"/>
              <a:t>that</a:t>
            </a:r>
            <a:r>
              <a:rPr lang="th-TH" sz="2800" b="1" dirty="0" smtClean="0"/>
              <a:t> </a:t>
            </a:r>
            <a:r>
              <a:rPr lang="th-TH" sz="2800" b="1" dirty="0" err="1" smtClean="0"/>
              <a:t>produces</a:t>
            </a:r>
            <a:r>
              <a:rPr lang="th-TH" sz="2800" b="1" dirty="0" smtClean="0"/>
              <a:t> </a:t>
            </a:r>
            <a:r>
              <a:rPr lang="th-TH" sz="2800" b="1" dirty="0" err="1" smtClean="0"/>
              <a:t>spectra</a:t>
            </a:r>
            <a:r>
              <a:rPr lang="th-TH" sz="2800" b="1" dirty="0" smtClean="0"/>
              <a:t> </a:t>
            </a:r>
            <a:r>
              <a:rPr lang="th-TH" sz="2800" b="1" dirty="0" err="1" smtClean="0"/>
              <a:t>of</a:t>
            </a:r>
            <a:r>
              <a:rPr lang="th-TH" sz="2800" b="1" dirty="0" smtClean="0"/>
              <a:t> </a:t>
            </a:r>
            <a:r>
              <a:rPr lang="th-TH" sz="2800" b="1" dirty="0" err="1" smtClean="0"/>
              <a:t>the</a:t>
            </a:r>
            <a:r>
              <a:rPr lang="th-TH" sz="2800" b="1" dirty="0" smtClean="0"/>
              <a:t> </a:t>
            </a:r>
            <a:r>
              <a:rPr lang="th-TH" sz="2800" b="1" dirty="0" err="1" smtClean="0"/>
              <a:t>masses</a:t>
            </a:r>
            <a:r>
              <a:rPr lang="th-TH" sz="2800" b="1" dirty="0" smtClean="0"/>
              <a:t> </a:t>
            </a:r>
            <a:r>
              <a:rPr lang="th-TH" sz="2800" b="1" dirty="0" err="1" smtClean="0"/>
              <a:t>of</a:t>
            </a:r>
            <a:r>
              <a:rPr lang="th-TH" sz="2800" b="1" dirty="0" smtClean="0"/>
              <a:t> </a:t>
            </a:r>
            <a:r>
              <a:rPr lang="th-TH" sz="2800" b="1" dirty="0" err="1" smtClean="0"/>
              <a:t>the</a:t>
            </a:r>
            <a:r>
              <a:rPr lang="th-TH" sz="2800" b="1" dirty="0" smtClean="0"/>
              <a:t> </a:t>
            </a:r>
            <a:r>
              <a:rPr lang="th-TH" sz="2800" b="1" dirty="0" err="1" smtClean="0"/>
              <a:t>atoms</a:t>
            </a:r>
            <a:r>
              <a:rPr lang="th-TH" sz="2800" b="1" dirty="0" smtClean="0"/>
              <a:t> </a:t>
            </a:r>
            <a:r>
              <a:rPr lang="th-TH" sz="2800" b="1" dirty="0" err="1" smtClean="0"/>
              <a:t>or</a:t>
            </a:r>
            <a:r>
              <a:rPr lang="th-TH" sz="2800" b="1" dirty="0" smtClean="0"/>
              <a:t> </a:t>
            </a:r>
            <a:r>
              <a:rPr lang="th-TH" sz="2800" b="1" dirty="0" err="1" smtClean="0"/>
              <a:t>molecules</a:t>
            </a:r>
            <a:r>
              <a:rPr lang="th-TH" sz="2800" b="1" dirty="0" smtClean="0"/>
              <a:t> </a:t>
            </a:r>
            <a:r>
              <a:rPr lang="th-TH" sz="2800" b="1" dirty="0" err="1" smtClean="0"/>
              <a:t>comprising</a:t>
            </a:r>
            <a:r>
              <a:rPr lang="th-TH" sz="2800" b="1" dirty="0" smtClean="0"/>
              <a:t> a </a:t>
            </a:r>
            <a:r>
              <a:rPr lang="th-TH" sz="2800" b="1" dirty="0" err="1" smtClean="0"/>
              <a:t>sample</a:t>
            </a:r>
            <a:r>
              <a:rPr lang="th-TH" sz="2800" b="1" dirty="0" smtClean="0"/>
              <a:t> </a:t>
            </a:r>
            <a:r>
              <a:rPr lang="th-TH" sz="2800" b="1" dirty="0" err="1" smtClean="0"/>
              <a:t>of</a:t>
            </a:r>
            <a:r>
              <a:rPr lang="th-TH" sz="2800" b="1" dirty="0" smtClean="0"/>
              <a:t> </a:t>
            </a:r>
            <a:r>
              <a:rPr lang="th-TH" sz="2800" b="1" dirty="0" err="1" smtClean="0"/>
              <a:t>material.</a:t>
            </a:r>
            <a:r>
              <a:rPr lang="th-TH" sz="2800" b="1" dirty="0" smtClean="0"/>
              <a:t> </a:t>
            </a:r>
            <a:endParaRPr lang="th-TH" sz="2800" b="1" dirty="0"/>
          </a:p>
        </p:txBody>
      </p:sp>
      <p:sp>
        <p:nvSpPr>
          <p:cNvPr id="5" name="สี่เหลี่ยมผืนผ้า 4"/>
          <p:cNvSpPr/>
          <p:nvPr/>
        </p:nvSpPr>
        <p:spPr>
          <a:xfrm>
            <a:off x="2028647" y="404664"/>
            <a:ext cx="4847609" cy="769441"/>
          </a:xfrm>
          <a:prstGeom prst="rect">
            <a:avLst/>
          </a:prstGeom>
          <a:blipFill>
            <a:blip r:embed="rId2" cstate="print"/>
            <a:tile tx="0" ty="0" sx="100000" sy="100000" flip="none" algn="tl"/>
          </a:blipFill>
        </p:spPr>
        <p:txBody>
          <a:bodyPr wrap="none">
            <a:spAutoFit/>
          </a:bodyPr>
          <a:lstStyle/>
          <a:p>
            <a:r>
              <a:rPr lang="en-US" sz="4400" b="1" dirty="0"/>
              <a:t>Mass Spectrometry </a:t>
            </a:r>
            <a:endParaRPr lang="en-US" sz="4400" dirty="0"/>
          </a:p>
        </p:txBody>
      </p:sp>
      <p:pic>
        <p:nvPicPr>
          <p:cNvPr id="38916" name="Picture 4" descr="http://upload.wikimedia.org/wikipedia/commons/e/eb/MS_MS.png">
            <a:hlinkClick r:id="rId3"/>
          </p:cNvPr>
          <p:cNvPicPr>
            <a:picLocks noChangeAspect="1" noChangeArrowheads="1"/>
          </p:cNvPicPr>
          <p:nvPr/>
        </p:nvPicPr>
        <p:blipFill>
          <a:blip r:embed="rId4" cstate="print"/>
          <a:srcRect/>
          <a:stretch>
            <a:fillRect/>
          </a:stretch>
        </p:blipFill>
        <p:spPr bwMode="auto">
          <a:xfrm>
            <a:off x="1187624" y="3068960"/>
            <a:ext cx="5887331" cy="3195736"/>
          </a:xfrm>
          <a:prstGeom prst="rect">
            <a:avLst/>
          </a:prstGeom>
          <a:noFill/>
        </p:spPr>
      </p:pic>
      <p:sp>
        <p:nvSpPr>
          <p:cNvPr id="6" name="ตัวยึดหมายเลขภาพนิ่ง 5"/>
          <p:cNvSpPr>
            <a:spLocks noGrp="1"/>
          </p:cNvSpPr>
          <p:nvPr>
            <p:ph type="sldNum" sz="quarter" idx="12"/>
          </p:nvPr>
        </p:nvSpPr>
        <p:spPr/>
        <p:txBody>
          <a:bodyPr/>
          <a:lstStyle/>
          <a:p>
            <a:fld id="{458184D5-ED32-45FA-96EA-7AECE7622BC5}" type="slidenum">
              <a:rPr lang="en-US" sz="3200" b="1" smtClean="0">
                <a:solidFill>
                  <a:schemeClr val="tx1"/>
                </a:solidFill>
              </a:rPr>
              <a:pPr/>
              <a:t>2</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2.chemistry.msu.edu/faculty/reusch/VirtTxtJml/Spectrpy/Images/msspctr1.gif"/>
          <p:cNvPicPr>
            <a:picLocks noChangeAspect="1" noChangeArrowheads="1"/>
          </p:cNvPicPr>
          <p:nvPr/>
        </p:nvPicPr>
        <p:blipFill>
          <a:blip r:embed="rId2" cstate="print"/>
          <a:srcRect l="5631" t="16667" r="13278" b="3030"/>
          <a:stretch>
            <a:fillRect/>
          </a:stretch>
        </p:blipFill>
        <p:spPr bwMode="auto">
          <a:xfrm>
            <a:off x="3419872" y="1340768"/>
            <a:ext cx="4998442" cy="3679409"/>
          </a:xfrm>
          <a:prstGeom prst="rect">
            <a:avLst/>
          </a:prstGeom>
          <a:noFill/>
        </p:spPr>
      </p:pic>
      <p:sp>
        <p:nvSpPr>
          <p:cNvPr id="3" name="สี่เหลี่ยมผืนผ้า 2"/>
          <p:cNvSpPr/>
          <p:nvPr/>
        </p:nvSpPr>
        <p:spPr>
          <a:xfrm>
            <a:off x="467544" y="6093296"/>
            <a:ext cx="7344816" cy="307777"/>
          </a:xfrm>
          <a:prstGeom prst="rect">
            <a:avLst/>
          </a:prstGeom>
        </p:spPr>
        <p:txBody>
          <a:bodyPr wrap="square">
            <a:spAutoFit/>
          </a:bodyPr>
          <a:lstStyle/>
          <a:p>
            <a:r>
              <a:rPr lang="en-US" sz="1400" dirty="0" smtClean="0"/>
              <a:t>http://www2.chemistry.msu.edu/faculty/reusch/VirtTxtJml/Spectrpy/MassSpec/masspec1.htm</a:t>
            </a:r>
            <a:endParaRPr lang="th-TH" sz="1400" dirty="0"/>
          </a:p>
        </p:txBody>
      </p:sp>
      <p:pic>
        <p:nvPicPr>
          <p:cNvPr id="11266" name="Picture 2" descr="http://www.chemguide.co.uk/analysis/masspec/masspec.GIF"/>
          <p:cNvPicPr>
            <a:picLocks noChangeAspect="1" noChangeArrowheads="1"/>
          </p:cNvPicPr>
          <p:nvPr/>
        </p:nvPicPr>
        <p:blipFill>
          <a:blip r:embed="rId3" cstate="print"/>
          <a:srcRect/>
          <a:stretch>
            <a:fillRect/>
          </a:stretch>
        </p:blipFill>
        <p:spPr bwMode="auto">
          <a:xfrm>
            <a:off x="467544" y="2636912"/>
            <a:ext cx="4067175" cy="3314700"/>
          </a:xfrm>
          <a:prstGeom prst="rect">
            <a:avLst/>
          </a:prstGeom>
          <a:noFill/>
        </p:spPr>
      </p:pic>
      <p:sp>
        <p:nvSpPr>
          <p:cNvPr id="6" name="สี่เหลี่ยมผืนผ้า 5"/>
          <p:cNvSpPr/>
          <p:nvPr/>
        </p:nvSpPr>
        <p:spPr>
          <a:xfrm>
            <a:off x="467544" y="6381328"/>
            <a:ext cx="5886400" cy="307777"/>
          </a:xfrm>
          <a:prstGeom prst="rect">
            <a:avLst/>
          </a:prstGeom>
        </p:spPr>
        <p:txBody>
          <a:bodyPr wrap="square">
            <a:spAutoFit/>
          </a:bodyPr>
          <a:lstStyle/>
          <a:p>
            <a:r>
              <a:rPr lang="en-US" sz="1400" dirty="0" smtClean="0"/>
              <a:t>http://www.chemguide.co.uk/analysis/masspec/howitworks.html</a:t>
            </a:r>
            <a:endParaRPr lang="th-TH" sz="1400" dirty="0"/>
          </a:p>
        </p:txBody>
      </p:sp>
      <p:sp>
        <p:nvSpPr>
          <p:cNvPr id="7" name="สี่เหลี่ยมผืนผ้า 6"/>
          <p:cNvSpPr/>
          <p:nvPr/>
        </p:nvSpPr>
        <p:spPr>
          <a:xfrm>
            <a:off x="323528" y="560874"/>
            <a:ext cx="8430128" cy="707886"/>
          </a:xfrm>
          <a:prstGeom prst="rect">
            <a:avLst/>
          </a:prstGeom>
        </p:spPr>
        <p:txBody>
          <a:bodyPr wrap="none">
            <a:spAutoFit/>
          </a:bodyPr>
          <a:lstStyle/>
          <a:p>
            <a:r>
              <a:rPr lang="en-US" sz="4000" b="1" dirty="0" smtClean="0">
                <a:solidFill>
                  <a:srgbClr val="7030A0"/>
                </a:solidFill>
              </a:rPr>
              <a:t>Sector: Magnetic Sector Mass Analyzer</a:t>
            </a:r>
            <a:endParaRPr lang="th-TH" sz="4000" dirty="0">
              <a:solidFill>
                <a:srgbClr val="7030A0"/>
              </a:solidFill>
            </a:endParaRPr>
          </a:p>
        </p:txBody>
      </p:sp>
      <p:sp>
        <p:nvSpPr>
          <p:cNvPr id="9"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20</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hemistry.umeche.maine.edu/CHY251/MassSpec1.jpg"/>
          <p:cNvPicPr>
            <a:picLocks noChangeAspect="1" noChangeArrowheads="1"/>
          </p:cNvPicPr>
          <p:nvPr/>
        </p:nvPicPr>
        <p:blipFill>
          <a:blip r:embed="rId2" cstate="print"/>
          <a:srcRect/>
          <a:stretch>
            <a:fillRect/>
          </a:stretch>
        </p:blipFill>
        <p:spPr bwMode="auto">
          <a:xfrm>
            <a:off x="749862" y="1916832"/>
            <a:ext cx="6949344" cy="2736304"/>
          </a:xfrm>
          <a:prstGeom prst="rect">
            <a:avLst/>
          </a:prstGeom>
          <a:noFill/>
        </p:spPr>
      </p:pic>
      <p:sp>
        <p:nvSpPr>
          <p:cNvPr id="6" name="สี่เหลี่ยมผืนผ้า 5"/>
          <p:cNvSpPr/>
          <p:nvPr/>
        </p:nvSpPr>
        <p:spPr>
          <a:xfrm>
            <a:off x="2699792" y="836712"/>
            <a:ext cx="3816750" cy="523220"/>
          </a:xfrm>
          <a:prstGeom prst="rect">
            <a:avLst/>
          </a:prstGeom>
          <a:blipFill>
            <a:blip r:embed="rId3" cstate="print"/>
            <a:tile tx="0" ty="0" sx="100000" sy="100000" flip="none" algn="tl"/>
          </a:blipFill>
        </p:spPr>
        <p:txBody>
          <a:bodyPr wrap="none">
            <a:spAutoFit/>
          </a:bodyPr>
          <a:lstStyle/>
          <a:p>
            <a:r>
              <a:rPr lang="en-US" sz="2800" b="1" dirty="0" smtClean="0"/>
              <a:t>Single Focusing Analyzer</a:t>
            </a:r>
            <a:endParaRPr lang="th-TH" sz="2800" b="1" dirty="0"/>
          </a:p>
        </p:txBody>
      </p:sp>
      <p:sp>
        <p:nvSpPr>
          <p:cNvPr id="8"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21</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massint.co.uk/images/IOnOptics.JPG">
            <a:hlinkClick r:id="rId2"/>
          </p:cNvPr>
          <p:cNvPicPr>
            <a:picLocks noChangeAspect="1" noChangeArrowheads="1"/>
          </p:cNvPicPr>
          <p:nvPr/>
        </p:nvPicPr>
        <p:blipFill>
          <a:blip r:embed="rId3" cstate="print"/>
          <a:srcRect/>
          <a:stretch>
            <a:fillRect/>
          </a:stretch>
        </p:blipFill>
        <p:spPr bwMode="auto">
          <a:xfrm>
            <a:off x="899592" y="1412776"/>
            <a:ext cx="7255526" cy="3960440"/>
          </a:xfrm>
          <a:prstGeom prst="rect">
            <a:avLst/>
          </a:prstGeom>
          <a:noFill/>
        </p:spPr>
      </p:pic>
      <p:sp>
        <p:nvSpPr>
          <p:cNvPr id="3" name="สี่เหลี่ยมผืนผ้า 2"/>
          <p:cNvSpPr/>
          <p:nvPr/>
        </p:nvSpPr>
        <p:spPr>
          <a:xfrm>
            <a:off x="683568" y="5949280"/>
            <a:ext cx="4444935" cy="369332"/>
          </a:xfrm>
          <a:prstGeom prst="rect">
            <a:avLst/>
          </a:prstGeom>
        </p:spPr>
        <p:txBody>
          <a:bodyPr wrap="none">
            <a:spAutoFit/>
          </a:bodyPr>
          <a:lstStyle/>
          <a:p>
            <a:r>
              <a:rPr lang="en-US" dirty="0" smtClean="0"/>
              <a:t>http://www.massint.co.uk/AutoConcept.html</a:t>
            </a:r>
            <a:endParaRPr lang="th-TH" dirty="0"/>
          </a:p>
        </p:txBody>
      </p:sp>
      <p:sp>
        <p:nvSpPr>
          <p:cNvPr id="4" name="สี่เหลี่ยมผืนผ้า 3"/>
          <p:cNvSpPr/>
          <p:nvPr/>
        </p:nvSpPr>
        <p:spPr>
          <a:xfrm>
            <a:off x="2411760" y="5301208"/>
            <a:ext cx="4166653" cy="523220"/>
          </a:xfrm>
          <a:prstGeom prst="rect">
            <a:avLst/>
          </a:prstGeom>
          <a:blipFill>
            <a:blip r:embed="rId4" cstate="print"/>
            <a:tile tx="0" ty="0" sx="100000" sy="100000" flip="none" algn="tl"/>
          </a:blipFill>
        </p:spPr>
        <p:txBody>
          <a:bodyPr wrap="none">
            <a:spAutoFit/>
          </a:bodyPr>
          <a:lstStyle/>
          <a:p>
            <a:r>
              <a:rPr lang="en-US" sz="2800" b="1" dirty="0" smtClean="0"/>
              <a:t>Double-Focusing Analyzers</a:t>
            </a:r>
            <a:endParaRPr lang="th-TH" sz="2800" b="1" dirty="0"/>
          </a:p>
        </p:txBody>
      </p:sp>
      <p:sp>
        <p:nvSpPr>
          <p:cNvPr id="5" name="สี่เหลี่ยมผืนผ้า 4"/>
          <p:cNvSpPr/>
          <p:nvPr/>
        </p:nvSpPr>
        <p:spPr>
          <a:xfrm>
            <a:off x="539552" y="908720"/>
            <a:ext cx="8166210" cy="646331"/>
          </a:xfrm>
          <a:prstGeom prst="rect">
            <a:avLst/>
          </a:prstGeom>
        </p:spPr>
        <p:txBody>
          <a:bodyPr wrap="none">
            <a:spAutoFit/>
          </a:bodyPr>
          <a:lstStyle/>
          <a:p>
            <a:r>
              <a:rPr lang="en-US" sz="3600" b="1" dirty="0" smtClean="0">
                <a:solidFill>
                  <a:srgbClr val="7030A0"/>
                </a:solidFill>
              </a:rPr>
              <a:t>Sector: Electrostatic Sector Mass Analyzer</a:t>
            </a:r>
            <a:endParaRPr lang="th-TH" sz="3600" dirty="0">
              <a:solidFill>
                <a:srgbClr val="7030A0"/>
              </a:solidFill>
            </a:endParaRPr>
          </a:p>
        </p:txBody>
      </p:sp>
      <p:sp>
        <p:nvSpPr>
          <p:cNvPr id="7"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22</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hemistry.umeche.maine.edu/CHY251/ms-equation.gif"/>
          <p:cNvPicPr>
            <a:picLocks noChangeAspect="1" noChangeArrowheads="1"/>
          </p:cNvPicPr>
          <p:nvPr/>
        </p:nvPicPr>
        <p:blipFill>
          <a:blip r:embed="rId2" cstate="print"/>
          <a:srcRect/>
          <a:stretch>
            <a:fillRect/>
          </a:stretch>
        </p:blipFill>
        <p:spPr bwMode="auto">
          <a:xfrm>
            <a:off x="1323966" y="2132856"/>
            <a:ext cx="5159161" cy="3024336"/>
          </a:xfrm>
          <a:prstGeom prst="rect">
            <a:avLst/>
          </a:prstGeom>
          <a:noFill/>
        </p:spPr>
      </p:pic>
      <p:sp>
        <p:nvSpPr>
          <p:cNvPr id="3" name="สี่เหลี่ยมผืนผ้า 2"/>
          <p:cNvSpPr/>
          <p:nvPr/>
        </p:nvSpPr>
        <p:spPr>
          <a:xfrm>
            <a:off x="2699792" y="620688"/>
            <a:ext cx="3890809" cy="769441"/>
          </a:xfrm>
          <a:prstGeom prst="rect">
            <a:avLst/>
          </a:prstGeom>
        </p:spPr>
        <p:txBody>
          <a:bodyPr wrap="none">
            <a:spAutoFit/>
          </a:bodyPr>
          <a:lstStyle/>
          <a:p>
            <a:r>
              <a:rPr lang="en-US" sz="4400" b="1" dirty="0" err="1" smtClean="0">
                <a:solidFill>
                  <a:srgbClr val="000099"/>
                </a:solidFill>
                <a:latin typeface="Comic Sans MS" pitchFamily="66" charset="0"/>
              </a:rPr>
              <a:t>Nier</a:t>
            </a:r>
            <a:r>
              <a:rPr lang="en-US" sz="4400" b="1" dirty="0" smtClean="0">
                <a:solidFill>
                  <a:srgbClr val="000099"/>
                </a:solidFill>
                <a:latin typeface="Comic Sans MS" pitchFamily="66" charset="0"/>
              </a:rPr>
              <a:t>-Johnson</a:t>
            </a:r>
            <a:endParaRPr lang="th-TH" sz="4400" b="1" dirty="0">
              <a:solidFill>
                <a:srgbClr val="000099"/>
              </a:solidFill>
              <a:latin typeface="Comic Sans MS" pitchFamily="66" charset="0"/>
            </a:endParaRPr>
          </a:p>
        </p:txBody>
      </p:sp>
      <p:sp>
        <p:nvSpPr>
          <p:cNvPr id="5"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23</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1124744"/>
            <a:ext cx="7344816" cy="1938992"/>
          </a:xfrm>
          <a:prstGeom prst="rect">
            <a:avLst/>
          </a:prstGeom>
          <a:noFill/>
        </p:spPr>
        <p:txBody>
          <a:bodyPr wrap="square" rtlCol="0">
            <a:spAutoFit/>
          </a:bodyPr>
          <a:lstStyle/>
          <a:p>
            <a:pPr algn="thaiDist"/>
            <a:r>
              <a:rPr lang="th-TH" sz="2000" dirty="0" err="1" smtClean="0">
                <a:latin typeface="Arial Unicode MS" pitchFamily="34" charset="-128"/>
                <a:ea typeface="Arial Unicode MS" pitchFamily="34" charset="-128"/>
                <a:cs typeface="Arial Unicode MS" pitchFamily="34" charset="-128"/>
              </a:rPr>
              <a:t>แมสสเปกโทร</a:t>
            </a:r>
            <a:r>
              <a:rPr lang="th-TH" sz="2000" dirty="0" smtClean="0">
                <a:latin typeface="Arial Unicode MS" pitchFamily="34" charset="-128"/>
                <a:ea typeface="Arial Unicode MS" pitchFamily="34" charset="-128"/>
                <a:cs typeface="Arial Unicode MS" pitchFamily="34" charset="-128"/>
              </a:rPr>
              <a:t>มิเตอร์เครื่องหนึ่งมีค่าศักย์ไฟฟ้าคงที่ที่ 2000 โวลต์ รัศมีทางเดินของไอออนมีค่าคงที่ 7.00 นิ้ว จะต้องใช้สนามแม่เหล็กเท่าใด เพื่อโฟกัสไอออนบวกของคาร์บอนไดออกไซด์ </a:t>
            </a:r>
            <a:r>
              <a:rPr lang="en-US" sz="2000" dirty="0" smtClean="0">
                <a:latin typeface="Arial Unicode MS" pitchFamily="34" charset="-128"/>
                <a:ea typeface="Arial Unicode MS" pitchFamily="34" charset="-128"/>
                <a:cs typeface="Arial Unicode MS" pitchFamily="34" charset="-128"/>
              </a:rPr>
              <a:t>(m/e = 44)</a:t>
            </a:r>
          </a:p>
          <a:p>
            <a:pPr algn="thaiDist"/>
            <a:r>
              <a:rPr lang="th-TH" sz="2000" dirty="0" smtClean="0">
                <a:solidFill>
                  <a:srgbClr val="C00000"/>
                </a:solidFill>
                <a:latin typeface="Arial Unicode MS" pitchFamily="34" charset="-128"/>
                <a:ea typeface="Arial Unicode MS" pitchFamily="34" charset="-128"/>
                <a:cs typeface="Arial Unicode MS" pitchFamily="34" charset="-128"/>
              </a:rPr>
              <a:t>กำหนดให้</a:t>
            </a:r>
            <a:r>
              <a:rPr lang="th-TH" sz="2000" dirty="0" smtClean="0">
                <a:latin typeface="Arial Unicode MS" pitchFamily="34" charset="-128"/>
                <a:ea typeface="Arial Unicode MS" pitchFamily="34" charset="-128"/>
                <a:cs typeface="Arial Unicode MS" pitchFamily="34" charset="-128"/>
              </a:rPr>
              <a:t> 1 </a:t>
            </a:r>
            <a:r>
              <a:rPr lang="th-TH" sz="2000" dirty="0" err="1" smtClean="0">
                <a:latin typeface="Arial Unicode MS" pitchFamily="34" charset="-128"/>
                <a:ea typeface="Arial Unicode MS" pitchFamily="34" charset="-128"/>
                <a:cs typeface="Arial Unicode MS" pitchFamily="34" charset="-128"/>
              </a:rPr>
              <a:t>เอิร์กต่ออีเอส</a:t>
            </a:r>
            <a:r>
              <a:rPr lang="th-TH" sz="2000" dirty="0" smtClean="0">
                <a:latin typeface="Arial Unicode MS" pitchFamily="34" charset="-128"/>
                <a:ea typeface="Arial Unicode MS" pitchFamily="34" charset="-128"/>
                <a:cs typeface="Arial Unicode MS" pitchFamily="34" charset="-128"/>
              </a:rPr>
              <a:t>ยูเท่ากับ 300 โวลต์</a:t>
            </a:r>
          </a:p>
          <a:p>
            <a:pPr algn="thaiDist"/>
            <a:r>
              <a:rPr lang="th-TH" sz="2000" dirty="0" smtClean="0">
                <a:latin typeface="Arial Unicode MS" pitchFamily="34" charset="-128"/>
                <a:ea typeface="Arial Unicode MS" pitchFamily="34" charset="-128"/>
                <a:cs typeface="Arial Unicode MS" pitchFamily="34" charset="-128"/>
              </a:rPr>
              <a:t>                 1 นิ้วเท่ากับ 2.54 ซม.</a:t>
            </a:r>
            <a:r>
              <a:rPr lang="en-US" sz="2000" dirty="0" smtClean="0">
                <a:latin typeface="Arial Unicode MS" pitchFamily="34" charset="-128"/>
                <a:ea typeface="Arial Unicode MS" pitchFamily="34" charset="-128"/>
                <a:cs typeface="Arial Unicode MS" pitchFamily="34" charset="-128"/>
              </a:rPr>
              <a:t>  </a:t>
            </a:r>
          </a:p>
          <a:p>
            <a:pPr algn="thaiDist"/>
            <a:r>
              <a:rPr lang="en-US" sz="2000" b="1" dirty="0" smtClean="0">
                <a:latin typeface="Arial Unicode MS" pitchFamily="34" charset="-128"/>
                <a:ea typeface="Arial Unicode MS" pitchFamily="34" charset="-128"/>
                <a:cs typeface="Arial Unicode MS" pitchFamily="34" charset="-128"/>
              </a:rPr>
              <a:t>               </a:t>
            </a:r>
            <a:r>
              <a:rPr lang="th-TH" sz="2000" dirty="0" smtClean="0">
                <a:latin typeface="Arial Unicode MS" pitchFamily="34" charset="-128"/>
                <a:ea typeface="Arial Unicode MS" pitchFamily="34" charset="-128"/>
                <a:cs typeface="Arial Unicode MS" pitchFamily="34" charset="-128"/>
              </a:rPr>
              <a:t>ประจุอิเล็กตรอน เท่ากับ 4.8 </a:t>
            </a:r>
            <a:r>
              <a:rPr lang="en-US" sz="2000" dirty="0" smtClean="0">
                <a:latin typeface="Arial Unicode MS" pitchFamily="34" charset="-128"/>
                <a:ea typeface="Arial Unicode MS" pitchFamily="34" charset="-128"/>
                <a:cs typeface="Arial Unicode MS" pitchFamily="34" charset="-128"/>
              </a:rPr>
              <a:t>x 10</a:t>
            </a:r>
            <a:r>
              <a:rPr lang="en-US" sz="2000" baseline="30000" dirty="0" smtClean="0">
                <a:latin typeface="Arial Unicode MS" pitchFamily="34" charset="-128"/>
                <a:ea typeface="Arial Unicode MS" pitchFamily="34" charset="-128"/>
                <a:cs typeface="Arial Unicode MS" pitchFamily="34" charset="-128"/>
              </a:rPr>
              <a:t>-10</a:t>
            </a:r>
            <a:r>
              <a:rPr lang="en-US" sz="2000" dirty="0" smtClean="0">
                <a:latin typeface="Arial Unicode MS" pitchFamily="34" charset="-128"/>
                <a:ea typeface="Arial Unicode MS" pitchFamily="34" charset="-128"/>
                <a:cs typeface="Arial Unicode MS" pitchFamily="34" charset="-128"/>
              </a:rPr>
              <a:t> </a:t>
            </a:r>
            <a:r>
              <a:rPr lang="th-TH" sz="2000" dirty="0" err="1" smtClean="0">
                <a:latin typeface="Arial Unicode MS" pitchFamily="34" charset="-128"/>
                <a:ea typeface="Arial Unicode MS" pitchFamily="34" charset="-128"/>
                <a:cs typeface="Arial Unicode MS" pitchFamily="34" charset="-128"/>
              </a:rPr>
              <a:t>อีเอส</a:t>
            </a:r>
            <a:r>
              <a:rPr lang="th-TH" sz="2000" dirty="0" smtClean="0">
                <a:latin typeface="Arial Unicode MS" pitchFamily="34" charset="-128"/>
                <a:ea typeface="Arial Unicode MS" pitchFamily="34" charset="-128"/>
                <a:cs typeface="Arial Unicode MS" pitchFamily="34" charset="-128"/>
              </a:rPr>
              <a:t>ยู</a:t>
            </a:r>
            <a:endParaRPr lang="th-TH" sz="2800" dirty="0">
              <a:latin typeface="Arial Unicode MS" pitchFamily="34" charset="-128"/>
              <a:ea typeface="Arial Unicode MS" pitchFamily="34" charset="-128"/>
              <a:cs typeface="Arial Unicode MS" pitchFamily="34" charset="-128"/>
            </a:endParaRPr>
          </a:p>
        </p:txBody>
      </p:sp>
      <p:sp>
        <p:nvSpPr>
          <p:cNvPr id="5" name="สี่เหลี่ยมผืนผ้า 4"/>
          <p:cNvSpPr/>
          <p:nvPr/>
        </p:nvSpPr>
        <p:spPr>
          <a:xfrm>
            <a:off x="1403648" y="692696"/>
            <a:ext cx="1726755" cy="461665"/>
          </a:xfrm>
          <a:prstGeom prst="rect">
            <a:avLst/>
          </a:prstGeom>
        </p:spPr>
        <p:txBody>
          <a:bodyPr wrap="none">
            <a:spAutoFit/>
          </a:bodyPr>
          <a:lstStyle/>
          <a:p>
            <a:r>
              <a:rPr lang="th-TH" sz="2400" b="1" dirty="0" smtClean="0">
                <a:solidFill>
                  <a:srgbClr val="7030A0"/>
                </a:solidFill>
                <a:latin typeface="Arial Unicode MS" pitchFamily="34" charset="-128"/>
                <a:ea typeface="Arial Unicode MS" pitchFamily="34" charset="-128"/>
                <a:cs typeface="Arial Unicode MS" pitchFamily="34" charset="-128"/>
              </a:rPr>
              <a:t>ตัวอย่างที่ 3 </a:t>
            </a:r>
            <a:endParaRPr lang="th-TH" sz="2400" dirty="0">
              <a:solidFill>
                <a:srgbClr val="7030A0"/>
              </a:solidFill>
            </a:endParaRPr>
          </a:p>
        </p:txBody>
      </p:sp>
      <p:sp>
        <p:nvSpPr>
          <p:cNvPr id="7"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24</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horiba.com/uploads/RTEmagicC_RGA_______01.jpg.jpg">
            <a:hlinkClick r:id="rId2"/>
          </p:cNvPr>
          <p:cNvPicPr>
            <a:picLocks noChangeAspect="1" noChangeArrowheads="1"/>
          </p:cNvPicPr>
          <p:nvPr/>
        </p:nvPicPr>
        <p:blipFill>
          <a:blip r:embed="rId3" cstate="print"/>
          <a:srcRect/>
          <a:stretch>
            <a:fillRect/>
          </a:stretch>
        </p:blipFill>
        <p:spPr bwMode="auto">
          <a:xfrm>
            <a:off x="899592" y="1772816"/>
            <a:ext cx="7097931" cy="4416491"/>
          </a:xfrm>
          <a:prstGeom prst="rect">
            <a:avLst/>
          </a:prstGeom>
          <a:noFill/>
        </p:spPr>
      </p:pic>
      <p:sp>
        <p:nvSpPr>
          <p:cNvPr id="3" name="สี่เหลี่ยมผืนผ้า 2"/>
          <p:cNvSpPr/>
          <p:nvPr/>
        </p:nvSpPr>
        <p:spPr>
          <a:xfrm>
            <a:off x="2699792" y="620688"/>
            <a:ext cx="3515706" cy="769441"/>
          </a:xfrm>
          <a:prstGeom prst="rect">
            <a:avLst/>
          </a:prstGeom>
        </p:spPr>
        <p:txBody>
          <a:bodyPr wrap="none">
            <a:spAutoFit/>
          </a:bodyPr>
          <a:lstStyle/>
          <a:p>
            <a:r>
              <a:rPr lang="en-US" sz="4400" b="1" dirty="0" smtClean="0">
                <a:solidFill>
                  <a:srgbClr val="000099"/>
                </a:solidFill>
                <a:latin typeface="Comic Sans MS" pitchFamily="66" charset="0"/>
              </a:rPr>
              <a:t>Faraday cup</a:t>
            </a:r>
            <a:endParaRPr lang="th-TH" sz="4400" b="1" dirty="0">
              <a:solidFill>
                <a:srgbClr val="000099"/>
              </a:solidFill>
              <a:latin typeface="Comic Sans MS" pitchFamily="66" charset="0"/>
            </a:endParaRPr>
          </a:p>
        </p:txBody>
      </p:sp>
      <p:sp>
        <p:nvSpPr>
          <p:cNvPr id="5"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25</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2123728" y="2924944"/>
            <a:ext cx="4370718" cy="3456384"/>
          </a:xfrm>
          <a:prstGeom prst="rect">
            <a:avLst/>
          </a:prstGeom>
          <a:noFill/>
          <a:ln w="9525">
            <a:noFill/>
            <a:miter lim="800000"/>
            <a:headEnd/>
            <a:tailEnd/>
          </a:ln>
        </p:spPr>
      </p:pic>
      <p:sp>
        <p:nvSpPr>
          <p:cNvPr id="4" name="สี่เหลี่ยมผืนผ้า 3"/>
          <p:cNvSpPr/>
          <p:nvPr/>
        </p:nvSpPr>
        <p:spPr>
          <a:xfrm>
            <a:off x="539552" y="980728"/>
            <a:ext cx="8136904" cy="1477328"/>
          </a:xfrm>
          <a:prstGeom prst="rect">
            <a:avLst/>
          </a:prstGeom>
        </p:spPr>
        <p:txBody>
          <a:bodyPr wrap="square">
            <a:spAutoFit/>
          </a:bodyPr>
          <a:lstStyle/>
          <a:p>
            <a:pPr algn="just"/>
            <a:r>
              <a:rPr lang="en-US" b="1" dirty="0" smtClean="0">
                <a:latin typeface="Comic Sans MS" pitchFamily="66" charset="0"/>
              </a:rPr>
              <a:t>The ions enter the cup through the aperture on the right. An electron suppression plate surrounds the ion entrance aperture and keeps secondary electrons emitted from the impacted surface within the confines of the device. Adapted from the public domain figure provided in the </a:t>
            </a:r>
            <a:r>
              <a:rPr lang="en-US" b="1" dirty="0" err="1" smtClean="0">
                <a:latin typeface="Comic Sans MS" pitchFamily="66" charset="0"/>
              </a:rPr>
              <a:t>wikipedia</a:t>
            </a:r>
            <a:r>
              <a:rPr lang="en-US" b="1" dirty="0" smtClean="0">
                <a:latin typeface="Comic Sans MS" pitchFamily="66" charset="0"/>
              </a:rPr>
              <a:t> entry on "Faraday cup."</a:t>
            </a:r>
            <a:endParaRPr lang="th-TH" b="1" dirty="0">
              <a:latin typeface="Comic Sans MS" pitchFamily="66" charset="0"/>
            </a:endParaRPr>
          </a:p>
        </p:txBody>
      </p:sp>
      <p:sp>
        <p:nvSpPr>
          <p:cNvPr id="6"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26</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chematic of electronmultiplier"/>
          <p:cNvPicPr>
            <a:picLocks noChangeAspect="1" noChangeArrowheads="1"/>
          </p:cNvPicPr>
          <p:nvPr/>
        </p:nvPicPr>
        <p:blipFill>
          <a:blip r:embed="rId2" cstate="print"/>
          <a:srcRect/>
          <a:stretch>
            <a:fillRect/>
          </a:stretch>
        </p:blipFill>
        <p:spPr bwMode="auto">
          <a:xfrm>
            <a:off x="1331640" y="2132856"/>
            <a:ext cx="6711021" cy="3168352"/>
          </a:xfrm>
          <a:prstGeom prst="rect">
            <a:avLst/>
          </a:prstGeom>
          <a:noFill/>
        </p:spPr>
      </p:pic>
      <p:sp>
        <p:nvSpPr>
          <p:cNvPr id="3" name="สี่เหลี่ยมผืนผ้า 2"/>
          <p:cNvSpPr/>
          <p:nvPr/>
        </p:nvSpPr>
        <p:spPr>
          <a:xfrm>
            <a:off x="1547664" y="548680"/>
            <a:ext cx="6521337" cy="769441"/>
          </a:xfrm>
          <a:prstGeom prst="rect">
            <a:avLst/>
          </a:prstGeom>
        </p:spPr>
        <p:txBody>
          <a:bodyPr wrap="none">
            <a:spAutoFit/>
          </a:bodyPr>
          <a:lstStyle/>
          <a:p>
            <a:r>
              <a:rPr lang="en-US" sz="4400" b="1" dirty="0" smtClean="0">
                <a:solidFill>
                  <a:srgbClr val="000099"/>
                </a:solidFill>
                <a:latin typeface="Comic Sans MS" pitchFamily="66" charset="0"/>
              </a:rPr>
              <a:t>The Electron Multiplier</a:t>
            </a:r>
            <a:endParaRPr lang="th-TH" sz="4400" dirty="0">
              <a:solidFill>
                <a:srgbClr val="000099"/>
              </a:solidFill>
              <a:latin typeface="Comic Sans MS" pitchFamily="66" charset="0"/>
            </a:endParaRPr>
          </a:p>
        </p:txBody>
      </p:sp>
      <p:sp>
        <p:nvSpPr>
          <p:cNvPr id="5"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27</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Mass spectrometry protocol.png">
            <a:hlinkClick r:id="rId2"/>
          </p:cNvPr>
          <p:cNvPicPr>
            <a:picLocks noChangeAspect="1" noChangeArrowheads="1"/>
          </p:cNvPicPr>
          <p:nvPr/>
        </p:nvPicPr>
        <p:blipFill>
          <a:blip r:embed="rId3" cstate="print"/>
          <a:srcRect/>
          <a:stretch>
            <a:fillRect/>
          </a:stretch>
        </p:blipFill>
        <p:spPr bwMode="auto">
          <a:xfrm>
            <a:off x="1475656" y="548680"/>
            <a:ext cx="5953125" cy="5705476"/>
          </a:xfrm>
          <a:prstGeom prst="rect">
            <a:avLst/>
          </a:prstGeom>
          <a:noFill/>
        </p:spPr>
      </p:pic>
      <p:sp>
        <p:nvSpPr>
          <p:cNvPr id="4"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28</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29</a:t>
            </a:fld>
            <a:endParaRPr lang="en-US" sz="3200" b="1" dirty="0">
              <a:solidFill>
                <a:schemeClr val="tx1"/>
              </a:solidFill>
            </a:endParaRPr>
          </a:p>
        </p:txBody>
      </p:sp>
      <p:pic>
        <p:nvPicPr>
          <p:cNvPr id="47106" name="Picture 2" descr="http://www.chemguide.co.uk/analysis/masspec/pentanemspec.GIF"/>
          <p:cNvPicPr>
            <a:picLocks noChangeAspect="1" noChangeArrowheads="1"/>
          </p:cNvPicPr>
          <p:nvPr/>
        </p:nvPicPr>
        <p:blipFill>
          <a:blip r:embed="rId2" cstate="print"/>
          <a:srcRect/>
          <a:stretch>
            <a:fillRect/>
          </a:stretch>
        </p:blipFill>
        <p:spPr bwMode="auto">
          <a:xfrm>
            <a:off x="1835696" y="1628800"/>
            <a:ext cx="5261998" cy="3240360"/>
          </a:xfrm>
          <a:prstGeom prst="rect">
            <a:avLst/>
          </a:prstGeom>
          <a:noFill/>
        </p:spPr>
      </p:pic>
      <p:sp>
        <p:nvSpPr>
          <p:cNvPr id="7" name="สี่เหลี่ยมผืนผ้า 6"/>
          <p:cNvSpPr/>
          <p:nvPr/>
        </p:nvSpPr>
        <p:spPr>
          <a:xfrm>
            <a:off x="1907704" y="620688"/>
            <a:ext cx="5767926" cy="523220"/>
          </a:xfrm>
          <a:prstGeom prst="rect">
            <a:avLst/>
          </a:prstGeom>
        </p:spPr>
        <p:txBody>
          <a:bodyPr wrap="none">
            <a:spAutoFit/>
          </a:bodyPr>
          <a:lstStyle/>
          <a:p>
            <a:r>
              <a:rPr lang="en-US" sz="2800" b="1" dirty="0" smtClean="0">
                <a:solidFill>
                  <a:srgbClr val="336600"/>
                </a:solidFill>
                <a:latin typeface="Comic Sans MS" pitchFamily="66" charset="0"/>
              </a:rPr>
              <a:t>FRAGMENTATION PATTERNS </a:t>
            </a:r>
            <a:endParaRPr lang="th-TH" sz="2800" dirty="0">
              <a:solidFill>
                <a:srgbClr val="336600"/>
              </a:solidFill>
              <a:latin typeface="Comic Sans MS" pitchFamily="66" charset="0"/>
            </a:endParaRPr>
          </a:p>
        </p:txBody>
      </p:sp>
      <p:sp>
        <p:nvSpPr>
          <p:cNvPr id="8" name="TextBox 7"/>
          <p:cNvSpPr txBox="1"/>
          <p:nvPr/>
        </p:nvSpPr>
        <p:spPr>
          <a:xfrm>
            <a:off x="971600" y="5373216"/>
            <a:ext cx="5976664" cy="400110"/>
          </a:xfrm>
          <a:prstGeom prst="rect">
            <a:avLst/>
          </a:prstGeom>
          <a:noFill/>
        </p:spPr>
        <p:txBody>
          <a:bodyPr wrap="square" rtlCol="0">
            <a:spAutoFit/>
          </a:bodyPr>
          <a:lstStyle/>
          <a:p>
            <a:r>
              <a:rPr lang="en-US" sz="2000" dirty="0" smtClean="0">
                <a:latin typeface="Arial Unicode MS" pitchFamily="34" charset="-128"/>
                <a:ea typeface="Arial Unicode MS" pitchFamily="34" charset="-128"/>
                <a:cs typeface="Arial Unicode MS" pitchFamily="34" charset="-128"/>
              </a:rPr>
              <a:t>Aliphatic </a:t>
            </a:r>
            <a:r>
              <a:rPr lang="en-US" sz="2000" dirty="0" err="1" smtClean="0">
                <a:latin typeface="Arial Unicode MS" pitchFamily="34" charset="-128"/>
                <a:ea typeface="Arial Unicode MS" pitchFamily="34" charset="-128"/>
                <a:cs typeface="Arial Unicode MS" pitchFamily="34" charset="-128"/>
              </a:rPr>
              <a:t>Hydrocabon</a:t>
            </a:r>
            <a:r>
              <a:rPr lang="en-US" sz="2000" dirty="0" smtClean="0">
                <a:latin typeface="Arial Unicode MS" pitchFamily="34" charset="-128"/>
                <a:ea typeface="Arial Unicode MS" pitchFamily="34" charset="-128"/>
                <a:cs typeface="Arial Unicode MS" pitchFamily="34" charset="-128"/>
              </a:rPr>
              <a:t> : m/e = 41, 43, 55 and 57</a:t>
            </a:r>
            <a:endParaRPr lang="th-TH" sz="20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671878" y="1359024"/>
            <a:ext cx="5457585" cy="4878288"/>
          </a:xfrm>
          <a:prstGeom prst="rect">
            <a:avLst/>
          </a:prstGeom>
          <a:noFill/>
          <a:ln w="9525">
            <a:noFill/>
            <a:miter lim="800000"/>
            <a:headEnd/>
            <a:tailEnd/>
          </a:ln>
        </p:spPr>
      </p:pic>
      <p:sp>
        <p:nvSpPr>
          <p:cNvPr id="7" name="สี่เหลี่ยมผืนผ้า 6"/>
          <p:cNvSpPr/>
          <p:nvPr/>
        </p:nvSpPr>
        <p:spPr>
          <a:xfrm>
            <a:off x="2028647" y="404664"/>
            <a:ext cx="4847609" cy="769441"/>
          </a:xfrm>
          <a:prstGeom prst="rect">
            <a:avLst/>
          </a:prstGeom>
          <a:blipFill>
            <a:blip r:embed="rId3" cstate="print"/>
            <a:tile tx="0" ty="0" sx="100000" sy="100000" flip="none" algn="tl"/>
          </a:blipFill>
        </p:spPr>
        <p:txBody>
          <a:bodyPr wrap="none">
            <a:spAutoFit/>
          </a:bodyPr>
          <a:lstStyle/>
          <a:p>
            <a:r>
              <a:rPr lang="en-US" sz="4400" b="1" dirty="0"/>
              <a:t>Mass Spectrometry </a:t>
            </a:r>
            <a:endParaRPr lang="en-US" sz="4400" dirty="0"/>
          </a:p>
        </p:txBody>
      </p:sp>
      <p:sp>
        <p:nvSpPr>
          <p:cNvPr id="4" name="ตัวยึดหมายเลขภาพนิ่ง 3"/>
          <p:cNvSpPr>
            <a:spLocks noGrp="1"/>
          </p:cNvSpPr>
          <p:nvPr>
            <p:ph type="sldNum" sz="quarter" idx="12"/>
          </p:nvPr>
        </p:nvSpPr>
        <p:spPr/>
        <p:txBody>
          <a:bodyPr/>
          <a:lstStyle/>
          <a:p>
            <a:fld id="{458184D5-ED32-45FA-96EA-7AECE7622BC5}" type="slidenum">
              <a:rPr lang="en-US" sz="3200" b="1" smtClean="0">
                <a:solidFill>
                  <a:schemeClr val="tx1"/>
                </a:solidFill>
              </a:rPr>
              <a:pPr/>
              <a:t>3</a:t>
            </a:fld>
            <a:endParaRPr lang="en-US" sz="3200" b="1">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chemguide.co.uk/analysis/masspec/pentanemspec.GIF"/>
          <p:cNvPicPr>
            <a:picLocks noChangeAspect="1" noChangeArrowheads="1"/>
          </p:cNvPicPr>
          <p:nvPr/>
        </p:nvPicPr>
        <p:blipFill>
          <a:blip r:embed="rId2" cstate="print"/>
          <a:srcRect t="12195"/>
          <a:stretch>
            <a:fillRect/>
          </a:stretch>
        </p:blipFill>
        <p:spPr bwMode="auto">
          <a:xfrm>
            <a:off x="2123728" y="404664"/>
            <a:ext cx="4661091" cy="2520280"/>
          </a:xfrm>
          <a:prstGeom prst="rect">
            <a:avLst/>
          </a:prstGeom>
          <a:noFill/>
        </p:spPr>
      </p:pic>
      <p:pic>
        <p:nvPicPr>
          <p:cNvPr id="48132" name="Picture 4" descr="http://www.chemguide.co.uk/analysis/masspec/pentanemspec.GIF"/>
          <p:cNvPicPr>
            <a:picLocks noChangeAspect="1" noChangeArrowheads="1"/>
          </p:cNvPicPr>
          <p:nvPr/>
        </p:nvPicPr>
        <p:blipFill>
          <a:blip r:embed="rId2" cstate="print"/>
          <a:srcRect l="64269" b="93979"/>
          <a:stretch>
            <a:fillRect/>
          </a:stretch>
        </p:blipFill>
        <p:spPr bwMode="auto">
          <a:xfrm>
            <a:off x="3707904" y="2996952"/>
            <a:ext cx="2081709" cy="216024"/>
          </a:xfrm>
          <a:prstGeom prst="rect">
            <a:avLst/>
          </a:prstGeom>
          <a:noFill/>
        </p:spPr>
      </p:pic>
      <p:pic>
        <p:nvPicPr>
          <p:cNvPr id="48134" name="Picture 6" descr="http://www.chemguide.co.uk/analysis/masspec/p3onemspec.GIF"/>
          <p:cNvPicPr>
            <a:picLocks noChangeAspect="1" noChangeArrowheads="1"/>
          </p:cNvPicPr>
          <p:nvPr/>
        </p:nvPicPr>
        <p:blipFill>
          <a:blip r:embed="rId3" cstate="print"/>
          <a:srcRect t="9372"/>
          <a:stretch>
            <a:fillRect/>
          </a:stretch>
        </p:blipFill>
        <p:spPr bwMode="auto">
          <a:xfrm>
            <a:off x="2051720" y="3284984"/>
            <a:ext cx="4904604" cy="2737099"/>
          </a:xfrm>
          <a:prstGeom prst="rect">
            <a:avLst/>
          </a:prstGeom>
          <a:noFill/>
        </p:spPr>
      </p:pic>
      <p:pic>
        <p:nvPicPr>
          <p:cNvPr id="48136" name="Picture 8" descr="http://www.chemguide.co.uk/analysis/masspec/p3onemspec.GIF"/>
          <p:cNvPicPr>
            <a:picLocks noChangeAspect="1" noChangeArrowheads="1"/>
          </p:cNvPicPr>
          <p:nvPr/>
        </p:nvPicPr>
        <p:blipFill>
          <a:blip r:embed="rId3" cstate="print"/>
          <a:srcRect l="44885" b="93752"/>
          <a:stretch>
            <a:fillRect/>
          </a:stretch>
        </p:blipFill>
        <p:spPr bwMode="auto">
          <a:xfrm>
            <a:off x="3036375" y="6093296"/>
            <a:ext cx="4126277" cy="288032"/>
          </a:xfrm>
          <a:prstGeom prst="rect">
            <a:avLst/>
          </a:prstGeom>
          <a:noFill/>
        </p:spPr>
      </p:pic>
      <p:sp>
        <p:nvSpPr>
          <p:cNvPr id="9"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30</a:t>
            </a:fld>
            <a:endParaRPr lang="en-US"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linds(horizontal)">
                                      <p:cBhvr>
                                        <p:cTn id="7" dur="500"/>
                                        <p:tgtEl>
                                          <p:spTgt spid="4813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8134"/>
                                        </p:tgtEl>
                                        <p:attrNameLst>
                                          <p:attrName>style.visibility</p:attrName>
                                        </p:attrNameLst>
                                      </p:cBhvr>
                                      <p:to>
                                        <p:strVal val="visible"/>
                                      </p:to>
                                    </p:set>
                                    <p:animEffect transition="in" filter="checkerboard(across)">
                                      <p:cBhvr>
                                        <p:cTn id="12" dur="500"/>
                                        <p:tgtEl>
                                          <p:spTgt spid="4813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8136"/>
                                        </p:tgtEl>
                                        <p:attrNameLst>
                                          <p:attrName>style.visibility</p:attrName>
                                        </p:attrNameLst>
                                      </p:cBhvr>
                                      <p:to>
                                        <p:strVal val="visible"/>
                                      </p:to>
                                    </p:set>
                                    <p:animEffect transition="in" filter="checkerboard(across)">
                                      <p:cBhvr>
                                        <p:cTn id="17" dur="5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63688" y="692696"/>
            <a:ext cx="5688632" cy="461665"/>
          </a:xfrm>
          <a:prstGeom prst="rect">
            <a:avLst/>
          </a:prstGeom>
          <a:noFill/>
        </p:spPr>
        <p:txBody>
          <a:bodyPr wrap="square" rtlCol="0">
            <a:spAutoFit/>
          </a:bodyPr>
          <a:lstStyle/>
          <a:p>
            <a:r>
              <a:rPr lang="en-US" sz="2400" b="1" dirty="0" err="1" smtClean="0">
                <a:latin typeface="Arial Unicode MS" pitchFamily="34" charset="-128"/>
                <a:ea typeface="Arial Unicode MS" pitchFamily="34" charset="-128"/>
                <a:cs typeface="Arial Unicode MS" pitchFamily="34" charset="-128"/>
              </a:rPr>
              <a:t>Alkene</a:t>
            </a:r>
            <a:r>
              <a:rPr lang="en-US" sz="2400" b="1" dirty="0" smtClean="0">
                <a:latin typeface="Arial Unicode MS" pitchFamily="34" charset="-128"/>
                <a:ea typeface="Arial Unicode MS" pitchFamily="34" charset="-128"/>
                <a:cs typeface="Arial Unicode MS" pitchFamily="34" charset="-128"/>
              </a:rPr>
              <a:t> and  doubly bonded heteroatom</a:t>
            </a:r>
            <a:endParaRPr lang="th-TH" sz="2400" b="1" dirty="0">
              <a:latin typeface="Arial Unicode MS" pitchFamily="34" charset="-128"/>
              <a:ea typeface="Arial Unicode MS" pitchFamily="34" charset="-128"/>
              <a:cs typeface="Arial Unicode MS" pitchFamily="34" charset="-128"/>
            </a:endParaRPr>
          </a:p>
        </p:txBody>
      </p:sp>
      <p:sp>
        <p:nvSpPr>
          <p:cNvPr id="8" name="TextBox 7"/>
          <p:cNvSpPr txBox="1"/>
          <p:nvPr/>
        </p:nvSpPr>
        <p:spPr>
          <a:xfrm>
            <a:off x="1691680" y="1988841"/>
            <a:ext cx="1728192" cy="369332"/>
          </a:xfrm>
          <a:prstGeom prst="rect">
            <a:avLst/>
          </a:prstGeom>
          <a:noFill/>
        </p:spPr>
        <p:txBody>
          <a:bodyPr wrap="square" rtlCol="0">
            <a:spAutoFit/>
          </a:bodyPr>
          <a:lstStyle/>
          <a:p>
            <a:r>
              <a:rPr lang="en-US" dirty="0" smtClean="0"/>
              <a:t>R-CH</a:t>
            </a:r>
            <a:r>
              <a:rPr lang="en-US" baseline="-25000" dirty="0" smtClean="0"/>
              <a:t>2</a:t>
            </a:r>
            <a:r>
              <a:rPr lang="en-US" dirty="0" smtClean="0"/>
              <a:t>-CH=CH</a:t>
            </a:r>
            <a:r>
              <a:rPr lang="en-US" baseline="-25000" dirty="0" smtClean="0"/>
              <a:t>2</a:t>
            </a:r>
            <a:endParaRPr lang="th-TH" baseline="-25000" dirty="0"/>
          </a:p>
        </p:txBody>
      </p:sp>
      <p:cxnSp>
        <p:nvCxnSpPr>
          <p:cNvPr id="12" name="ลูกศรเชื่อมต่อแบบตรง 11"/>
          <p:cNvCxnSpPr/>
          <p:nvPr/>
        </p:nvCxnSpPr>
        <p:spPr>
          <a:xfrm>
            <a:off x="2339752" y="2420888"/>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ลูกศรเชื่อมต่อแบบตรง 12"/>
          <p:cNvCxnSpPr/>
          <p:nvPr/>
        </p:nvCxnSpPr>
        <p:spPr>
          <a:xfrm flipV="1">
            <a:off x="3203848" y="2132856"/>
            <a:ext cx="1008112" cy="83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91680" y="2924944"/>
            <a:ext cx="1728192" cy="369332"/>
          </a:xfrm>
          <a:prstGeom prst="rect">
            <a:avLst/>
          </a:prstGeom>
          <a:noFill/>
        </p:spPr>
        <p:txBody>
          <a:bodyPr wrap="square" rtlCol="0">
            <a:spAutoFit/>
          </a:bodyPr>
          <a:lstStyle/>
          <a:p>
            <a:r>
              <a:rPr lang="en-US" baseline="30000" dirty="0" smtClean="0"/>
              <a:t>+</a:t>
            </a:r>
            <a:r>
              <a:rPr lang="en-US" dirty="0" smtClean="0"/>
              <a:t>CH</a:t>
            </a:r>
            <a:r>
              <a:rPr lang="en-US" baseline="-25000" dirty="0" smtClean="0"/>
              <a:t>2</a:t>
            </a:r>
            <a:r>
              <a:rPr lang="en-US" dirty="0" smtClean="0"/>
              <a:t>-CH=CH</a:t>
            </a:r>
            <a:r>
              <a:rPr lang="en-US" baseline="-25000" dirty="0" smtClean="0"/>
              <a:t>2</a:t>
            </a:r>
            <a:endParaRPr lang="th-TH" baseline="-25000" dirty="0"/>
          </a:p>
        </p:txBody>
      </p:sp>
      <p:sp>
        <p:nvSpPr>
          <p:cNvPr id="17" name="TextBox 16"/>
          <p:cNvSpPr txBox="1"/>
          <p:nvPr/>
        </p:nvSpPr>
        <p:spPr>
          <a:xfrm>
            <a:off x="4283968" y="1988840"/>
            <a:ext cx="1728192" cy="369332"/>
          </a:xfrm>
          <a:prstGeom prst="rect">
            <a:avLst/>
          </a:prstGeom>
          <a:noFill/>
        </p:spPr>
        <p:txBody>
          <a:bodyPr wrap="square" rtlCol="0">
            <a:spAutoFit/>
          </a:bodyPr>
          <a:lstStyle/>
          <a:p>
            <a:r>
              <a:rPr lang="en-US" dirty="0" smtClean="0"/>
              <a:t>R=CH=CH=CH</a:t>
            </a:r>
            <a:r>
              <a:rPr lang="en-US" baseline="-25000" dirty="0" smtClean="0"/>
              <a:t>2</a:t>
            </a:r>
            <a:r>
              <a:rPr lang="en-US" baseline="30000" dirty="0" smtClean="0"/>
              <a:t>+</a:t>
            </a:r>
            <a:endParaRPr lang="th-TH" baseline="30000" dirty="0"/>
          </a:p>
        </p:txBody>
      </p:sp>
      <p:sp>
        <p:nvSpPr>
          <p:cNvPr id="18" name="TextBox 17"/>
          <p:cNvSpPr txBox="1"/>
          <p:nvPr/>
        </p:nvSpPr>
        <p:spPr>
          <a:xfrm>
            <a:off x="3347864" y="1700808"/>
            <a:ext cx="576064" cy="369332"/>
          </a:xfrm>
          <a:prstGeom prst="rect">
            <a:avLst/>
          </a:prstGeom>
          <a:noFill/>
        </p:spPr>
        <p:txBody>
          <a:bodyPr wrap="square" rtlCol="0">
            <a:spAutoFit/>
          </a:bodyPr>
          <a:lstStyle/>
          <a:p>
            <a:r>
              <a:rPr lang="en-US" dirty="0" smtClean="0"/>
              <a:t>-H</a:t>
            </a:r>
            <a:endParaRPr lang="th-TH" dirty="0"/>
          </a:p>
        </p:txBody>
      </p:sp>
      <p:grpSp>
        <p:nvGrpSpPr>
          <p:cNvPr id="27" name="กลุ่ม 26"/>
          <p:cNvGrpSpPr/>
          <p:nvPr/>
        </p:nvGrpSpPr>
        <p:grpSpPr>
          <a:xfrm>
            <a:off x="1763688" y="3779748"/>
            <a:ext cx="1728192" cy="738664"/>
            <a:chOff x="1763688" y="3779748"/>
            <a:chExt cx="1728192" cy="738664"/>
          </a:xfrm>
        </p:grpSpPr>
        <p:sp>
          <p:nvSpPr>
            <p:cNvPr id="20" name="TextBox 19"/>
            <p:cNvSpPr txBox="1"/>
            <p:nvPr/>
          </p:nvSpPr>
          <p:spPr>
            <a:xfrm>
              <a:off x="1763688" y="4149080"/>
              <a:ext cx="1728192" cy="369332"/>
            </a:xfrm>
            <a:prstGeom prst="rect">
              <a:avLst/>
            </a:prstGeom>
            <a:noFill/>
          </p:spPr>
          <p:txBody>
            <a:bodyPr wrap="square" rtlCol="0">
              <a:spAutoFit/>
            </a:bodyPr>
            <a:lstStyle/>
            <a:p>
              <a:r>
                <a:rPr lang="en-US" dirty="0" smtClean="0"/>
                <a:t>CH</a:t>
              </a:r>
              <a:r>
                <a:rPr lang="en-US" baseline="-25000" dirty="0" smtClean="0"/>
                <a:t>3</a:t>
              </a:r>
              <a:r>
                <a:rPr lang="en-US" dirty="0" smtClean="0"/>
                <a:t>-C-CH</a:t>
              </a:r>
              <a:r>
                <a:rPr lang="en-US" baseline="-25000" dirty="0" smtClean="0"/>
                <a:t>2</a:t>
              </a:r>
              <a:r>
                <a:rPr lang="en-US" dirty="0" smtClean="0"/>
                <a:t>-CH</a:t>
              </a:r>
              <a:r>
                <a:rPr lang="en-US" baseline="-25000" dirty="0" smtClean="0"/>
                <a:t>3</a:t>
              </a:r>
              <a:endParaRPr lang="th-TH" baseline="-25000" dirty="0"/>
            </a:p>
          </p:txBody>
        </p:sp>
        <p:cxnSp>
          <p:nvCxnSpPr>
            <p:cNvPr id="22" name="ตัวเชื่อมต่อตรง 21"/>
            <p:cNvCxnSpPr/>
            <p:nvPr/>
          </p:nvCxnSpPr>
          <p:spPr>
            <a:xfrm flipV="1">
              <a:off x="2339752" y="4048608"/>
              <a:ext cx="0"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p:cNvCxnSpPr/>
            <p:nvPr/>
          </p:nvCxnSpPr>
          <p:spPr>
            <a:xfrm flipV="1">
              <a:off x="2289516" y="4037722"/>
              <a:ext cx="0"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45500" y="3779748"/>
              <a:ext cx="288032" cy="369332"/>
            </a:xfrm>
            <a:prstGeom prst="rect">
              <a:avLst/>
            </a:prstGeom>
            <a:noFill/>
          </p:spPr>
          <p:txBody>
            <a:bodyPr wrap="square" rtlCol="0">
              <a:spAutoFit/>
            </a:bodyPr>
            <a:lstStyle/>
            <a:p>
              <a:r>
                <a:rPr lang="en-US" dirty="0" smtClean="0"/>
                <a:t>O</a:t>
              </a:r>
              <a:endParaRPr lang="th-TH" dirty="0"/>
            </a:p>
          </p:txBody>
        </p:sp>
      </p:grpSp>
      <p:cxnSp>
        <p:nvCxnSpPr>
          <p:cNvPr id="28" name="ลูกศรเชื่อมต่อแบบตรง 27"/>
          <p:cNvCxnSpPr/>
          <p:nvPr/>
        </p:nvCxnSpPr>
        <p:spPr>
          <a:xfrm flipV="1">
            <a:off x="3347864" y="4293096"/>
            <a:ext cx="1008112" cy="83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p:cNvCxnSpPr/>
          <p:nvPr/>
        </p:nvCxnSpPr>
        <p:spPr>
          <a:xfrm>
            <a:off x="3707904" y="4293096"/>
            <a:ext cx="0" cy="1296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ลูกศรเชื่อมต่อแบบตรง 30"/>
          <p:cNvCxnSpPr/>
          <p:nvPr/>
        </p:nvCxnSpPr>
        <p:spPr>
          <a:xfrm>
            <a:off x="3707904" y="5589240"/>
            <a:ext cx="50405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3" name="กลุ่ม 32"/>
          <p:cNvGrpSpPr/>
          <p:nvPr/>
        </p:nvGrpSpPr>
        <p:grpSpPr>
          <a:xfrm>
            <a:off x="4499992" y="3717032"/>
            <a:ext cx="1728192" cy="738664"/>
            <a:chOff x="1763688" y="3779748"/>
            <a:chExt cx="1728192" cy="738664"/>
          </a:xfrm>
        </p:grpSpPr>
        <p:sp>
          <p:nvSpPr>
            <p:cNvPr id="34" name="TextBox 33"/>
            <p:cNvSpPr txBox="1"/>
            <p:nvPr/>
          </p:nvSpPr>
          <p:spPr>
            <a:xfrm>
              <a:off x="1763688" y="4149080"/>
              <a:ext cx="1728192" cy="369332"/>
            </a:xfrm>
            <a:prstGeom prst="rect">
              <a:avLst/>
            </a:prstGeom>
            <a:noFill/>
          </p:spPr>
          <p:txBody>
            <a:bodyPr wrap="square" rtlCol="0">
              <a:spAutoFit/>
            </a:bodyPr>
            <a:lstStyle/>
            <a:p>
              <a:r>
                <a:rPr lang="en-US" dirty="0" smtClean="0"/>
                <a:t>CH</a:t>
              </a:r>
              <a:r>
                <a:rPr lang="en-US" baseline="-25000" dirty="0" smtClean="0"/>
                <a:t>3</a:t>
              </a:r>
              <a:r>
                <a:rPr lang="en-US" dirty="0" smtClean="0"/>
                <a:t>-C</a:t>
              </a:r>
              <a:r>
                <a:rPr lang="en-US" baseline="30000" dirty="0" smtClean="0"/>
                <a:t>+</a:t>
              </a:r>
              <a:endParaRPr lang="th-TH" baseline="30000" dirty="0"/>
            </a:p>
          </p:txBody>
        </p:sp>
        <p:cxnSp>
          <p:nvCxnSpPr>
            <p:cNvPr id="35" name="ตัวเชื่อมต่อตรง 34"/>
            <p:cNvCxnSpPr/>
            <p:nvPr/>
          </p:nvCxnSpPr>
          <p:spPr>
            <a:xfrm flipV="1">
              <a:off x="2339752" y="4048608"/>
              <a:ext cx="0"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p:cNvCxnSpPr/>
            <p:nvPr/>
          </p:nvCxnSpPr>
          <p:spPr>
            <a:xfrm flipV="1">
              <a:off x="2289516" y="4037722"/>
              <a:ext cx="0"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145500" y="3779748"/>
              <a:ext cx="288032" cy="369332"/>
            </a:xfrm>
            <a:prstGeom prst="rect">
              <a:avLst/>
            </a:prstGeom>
            <a:noFill/>
          </p:spPr>
          <p:txBody>
            <a:bodyPr wrap="square" rtlCol="0">
              <a:spAutoFit/>
            </a:bodyPr>
            <a:lstStyle/>
            <a:p>
              <a:r>
                <a:rPr lang="en-US" dirty="0" smtClean="0"/>
                <a:t>O</a:t>
              </a:r>
              <a:endParaRPr lang="th-TH" dirty="0"/>
            </a:p>
          </p:txBody>
        </p:sp>
      </p:grpSp>
      <p:sp>
        <p:nvSpPr>
          <p:cNvPr id="38" name="TextBox 37"/>
          <p:cNvSpPr txBox="1"/>
          <p:nvPr/>
        </p:nvSpPr>
        <p:spPr>
          <a:xfrm>
            <a:off x="5724128" y="4077072"/>
            <a:ext cx="1152128" cy="369332"/>
          </a:xfrm>
          <a:prstGeom prst="rect">
            <a:avLst/>
          </a:prstGeom>
          <a:noFill/>
        </p:spPr>
        <p:txBody>
          <a:bodyPr wrap="square" rtlCol="0">
            <a:spAutoFit/>
          </a:bodyPr>
          <a:lstStyle/>
          <a:p>
            <a:r>
              <a:rPr lang="en-US" dirty="0" smtClean="0"/>
              <a:t>+ CH</a:t>
            </a:r>
            <a:r>
              <a:rPr lang="en-US" baseline="-25000" dirty="0" smtClean="0"/>
              <a:t>3</a:t>
            </a:r>
            <a:r>
              <a:rPr lang="en-US" dirty="0" smtClean="0"/>
              <a:t>CH</a:t>
            </a:r>
            <a:r>
              <a:rPr lang="en-US" baseline="-25000" dirty="0" smtClean="0"/>
              <a:t>2</a:t>
            </a:r>
            <a:endParaRPr lang="th-TH" baseline="-25000" dirty="0"/>
          </a:p>
        </p:txBody>
      </p:sp>
      <p:sp>
        <p:nvSpPr>
          <p:cNvPr id="39" name="TextBox 38"/>
          <p:cNvSpPr txBox="1"/>
          <p:nvPr/>
        </p:nvSpPr>
        <p:spPr>
          <a:xfrm>
            <a:off x="4427984" y="4499828"/>
            <a:ext cx="1296144" cy="369332"/>
          </a:xfrm>
          <a:prstGeom prst="rect">
            <a:avLst/>
          </a:prstGeom>
          <a:noFill/>
        </p:spPr>
        <p:txBody>
          <a:bodyPr wrap="square" rtlCol="0">
            <a:spAutoFit/>
          </a:bodyPr>
          <a:lstStyle/>
          <a:p>
            <a:r>
              <a:rPr lang="en-US" dirty="0" smtClean="0"/>
              <a:t>m/e = 43</a:t>
            </a:r>
            <a:endParaRPr lang="th-TH" dirty="0"/>
          </a:p>
        </p:txBody>
      </p:sp>
      <p:grpSp>
        <p:nvGrpSpPr>
          <p:cNvPr id="40" name="กลุ่ม 39"/>
          <p:cNvGrpSpPr/>
          <p:nvPr/>
        </p:nvGrpSpPr>
        <p:grpSpPr>
          <a:xfrm>
            <a:off x="4211960" y="5013176"/>
            <a:ext cx="1728192" cy="738664"/>
            <a:chOff x="1763688" y="3779748"/>
            <a:chExt cx="1728192" cy="738664"/>
          </a:xfrm>
        </p:grpSpPr>
        <p:sp>
          <p:nvSpPr>
            <p:cNvPr id="41" name="TextBox 40"/>
            <p:cNvSpPr txBox="1"/>
            <p:nvPr/>
          </p:nvSpPr>
          <p:spPr>
            <a:xfrm>
              <a:off x="1763688" y="4149080"/>
              <a:ext cx="1728192" cy="369332"/>
            </a:xfrm>
            <a:prstGeom prst="rect">
              <a:avLst/>
            </a:prstGeom>
            <a:noFill/>
          </p:spPr>
          <p:txBody>
            <a:bodyPr wrap="square" rtlCol="0">
              <a:spAutoFit/>
            </a:bodyPr>
            <a:lstStyle/>
            <a:p>
              <a:r>
                <a:rPr lang="en-US" dirty="0" smtClean="0"/>
                <a:t>      </a:t>
              </a:r>
              <a:r>
                <a:rPr lang="en-US" baseline="30000" dirty="0" smtClean="0"/>
                <a:t> +</a:t>
              </a:r>
              <a:r>
                <a:rPr lang="en-US" dirty="0" smtClean="0"/>
                <a:t>C-CH</a:t>
              </a:r>
              <a:r>
                <a:rPr lang="en-US" baseline="-25000" dirty="0" smtClean="0"/>
                <a:t>2</a:t>
              </a:r>
              <a:r>
                <a:rPr lang="en-US" dirty="0" smtClean="0"/>
                <a:t>-CH</a:t>
              </a:r>
              <a:r>
                <a:rPr lang="en-US" baseline="-25000" dirty="0" smtClean="0"/>
                <a:t>3</a:t>
              </a:r>
              <a:endParaRPr lang="th-TH" baseline="-25000" dirty="0"/>
            </a:p>
          </p:txBody>
        </p:sp>
        <p:cxnSp>
          <p:nvCxnSpPr>
            <p:cNvPr id="42" name="ตัวเชื่อมต่อตรง 41"/>
            <p:cNvCxnSpPr/>
            <p:nvPr/>
          </p:nvCxnSpPr>
          <p:spPr>
            <a:xfrm flipV="1">
              <a:off x="2339752" y="4048608"/>
              <a:ext cx="0"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p:cNvCxnSpPr/>
            <p:nvPr/>
          </p:nvCxnSpPr>
          <p:spPr>
            <a:xfrm flipV="1">
              <a:off x="2289516" y="4037722"/>
              <a:ext cx="0"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145500" y="3779748"/>
              <a:ext cx="288032" cy="369332"/>
            </a:xfrm>
            <a:prstGeom prst="rect">
              <a:avLst/>
            </a:prstGeom>
            <a:noFill/>
          </p:spPr>
          <p:txBody>
            <a:bodyPr wrap="square" rtlCol="0">
              <a:spAutoFit/>
            </a:bodyPr>
            <a:lstStyle/>
            <a:p>
              <a:r>
                <a:rPr lang="en-US" dirty="0" smtClean="0"/>
                <a:t>O</a:t>
              </a:r>
              <a:endParaRPr lang="th-TH" dirty="0"/>
            </a:p>
          </p:txBody>
        </p:sp>
      </p:grpSp>
      <p:sp>
        <p:nvSpPr>
          <p:cNvPr id="46" name="TextBox 45"/>
          <p:cNvSpPr txBox="1"/>
          <p:nvPr/>
        </p:nvSpPr>
        <p:spPr>
          <a:xfrm>
            <a:off x="5868144" y="5373216"/>
            <a:ext cx="720080" cy="369332"/>
          </a:xfrm>
          <a:prstGeom prst="rect">
            <a:avLst/>
          </a:prstGeom>
          <a:noFill/>
        </p:spPr>
        <p:txBody>
          <a:bodyPr wrap="square" rtlCol="0">
            <a:spAutoFit/>
          </a:bodyPr>
          <a:lstStyle/>
          <a:p>
            <a:r>
              <a:rPr lang="en-US" dirty="0" smtClean="0"/>
              <a:t>+ CH</a:t>
            </a:r>
            <a:r>
              <a:rPr lang="en-US" baseline="-25000" dirty="0" smtClean="0"/>
              <a:t>3</a:t>
            </a:r>
            <a:endParaRPr lang="th-TH" baseline="-25000" dirty="0"/>
          </a:p>
        </p:txBody>
      </p:sp>
      <p:sp>
        <p:nvSpPr>
          <p:cNvPr id="47" name="TextBox 46"/>
          <p:cNvSpPr txBox="1"/>
          <p:nvPr/>
        </p:nvSpPr>
        <p:spPr>
          <a:xfrm>
            <a:off x="4499992" y="5805264"/>
            <a:ext cx="1296144" cy="369332"/>
          </a:xfrm>
          <a:prstGeom prst="rect">
            <a:avLst/>
          </a:prstGeom>
          <a:noFill/>
        </p:spPr>
        <p:txBody>
          <a:bodyPr wrap="square" rtlCol="0">
            <a:spAutoFit/>
          </a:bodyPr>
          <a:lstStyle/>
          <a:p>
            <a:r>
              <a:rPr lang="en-US" dirty="0" smtClean="0"/>
              <a:t>m/e = 57</a:t>
            </a:r>
            <a:endParaRPr lang="th-TH" dirty="0"/>
          </a:p>
        </p:txBody>
      </p:sp>
      <p:sp>
        <p:nvSpPr>
          <p:cNvPr id="48"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31</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3688" y="692696"/>
            <a:ext cx="3312368" cy="461665"/>
          </a:xfrm>
          <a:prstGeom prst="rect">
            <a:avLst/>
          </a:prstGeom>
          <a:noFill/>
        </p:spPr>
        <p:txBody>
          <a:bodyPr wrap="square" rtlCol="0">
            <a:spAutoFit/>
          </a:bodyPr>
          <a:lstStyle/>
          <a:p>
            <a:r>
              <a:rPr lang="en-US" sz="2400" b="1" dirty="0" smtClean="0">
                <a:latin typeface="Arial Unicode MS" pitchFamily="34" charset="-128"/>
                <a:ea typeface="Arial Unicode MS" pitchFamily="34" charset="-128"/>
                <a:cs typeface="Arial Unicode MS" pitchFamily="34" charset="-128"/>
              </a:rPr>
              <a:t>Aromatic Compounds</a:t>
            </a:r>
            <a:endParaRPr lang="th-TH" sz="2400" b="1" dirty="0">
              <a:latin typeface="Arial Unicode MS" pitchFamily="34" charset="-128"/>
              <a:ea typeface="Arial Unicode MS" pitchFamily="34" charset="-128"/>
              <a:cs typeface="Arial Unicode MS" pitchFamily="34" charset="-128"/>
            </a:endParaRPr>
          </a:p>
        </p:txBody>
      </p:sp>
      <p:sp>
        <p:nvSpPr>
          <p:cNvPr id="6" name="TextBox 5"/>
          <p:cNvSpPr txBox="1"/>
          <p:nvPr/>
        </p:nvSpPr>
        <p:spPr>
          <a:xfrm>
            <a:off x="1403648" y="1340768"/>
            <a:ext cx="5688632" cy="400110"/>
          </a:xfrm>
          <a:prstGeom prst="rect">
            <a:avLst/>
          </a:prstGeom>
          <a:noFill/>
        </p:spPr>
        <p:txBody>
          <a:bodyPr wrap="square" rtlCol="0">
            <a:spAutoFit/>
          </a:bodyPr>
          <a:lstStyle/>
          <a:p>
            <a:r>
              <a:rPr lang="th-TH" sz="2000" dirty="0" smtClean="0">
                <a:latin typeface="Arial Unicode MS" pitchFamily="34" charset="-128"/>
                <a:ea typeface="Arial Unicode MS" pitchFamily="34" charset="-128"/>
                <a:cs typeface="Arial Unicode MS" pitchFamily="34" charset="-128"/>
              </a:rPr>
              <a:t>เบน</a:t>
            </a:r>
            <a:r>
              <a:rPr lang="th-TH" sz="2000" dirty="0" err="1" smtClean="0">
                <a:latin typeface="Arial Unicode MS" pitchFamily="34" charset="-128"/>
                <a:ea typeface="Arial Unicode MS" pitchFamily="34" charset="-128"/>
                <a:cs typeface="Arial Unicode MS" pitchFamily="34" charset="-128"/>
              </a:rPr>
              <a:t>ซีน</a:t>
            </a:r>
            <a:r>
              <a:rPr lang="th-TH" sz="2000" dirty="0" smtClean="0">
                <a:latin typeface="Arial Unicode MS" pitchFamily="34" charset="-128"/>
                <a:ea typeface="Arial Unicode MS" pitchFamily="34" charset="-128"/>
                <a:cs typeface="Arial Unicode MS" pitchFamily="34" charset="-128"/>
              </a:rPr>
              <a:t>จะสูญเสียไฮโดรเจน 1 อะตอม </a:t>
            </a:r>
            <a:r>
              <a:rPr lang="en-US" sz="2000" dirty="0" smtClean="0">
                <a:latin typeface="Arial Unicode MS" pitchFamily="34" charset="-128"/>
                <a:ea typeface="Arial Unicode MS" pitchFamily="34" charset="-128"/>
                <a:cs typeface="Arial Unicode MS" pitchFamily="34" charset="-128"/>
              </a:rPr>
              <a:t>m/e = 77</a:t>
            </a:r>
            <a:endParaRPr lang="th-TH" sz="2000" dirty="0">
              <a:latin typeface="Arial Unicode MS" pitchFamily="34" charset="-128"/>
              <a:ea typeface="Arial Unicode MS" pitchFamily="34" charset="-128"/>
              <a:cs typeface="Arial Unicode MS" pitchFamily="34" charset="-128"/>
            </a:endParaRPr>
          </a:p>
        </p:txBody>
      </p:sp>
      <p:pic>
        <p:nvPicPr>
          <p:cNvPr id="50178" name="Picture 2" descr="http://people.stfx.ca/tsmithpa/Chem362/labs/spec/GIFs/MSfex1.GIF"/>
          <p:cNvPicPr>
            <a:picLocks noChangeAspect="1" noChangeArrowheads="1"/>
          </p:cNvPicPr>
          <p:nvPr/>
        </p:nvPicPr>
        <p:blipFill>
          <a:blip r:embed="rId2" cstate="print"/>
          <a:srcRect/>
          <a:stretch>
            <a:fillRect/>
          </a:stretch>
        </p:blipFill>
        <p:spPr bwMode="auto">
          <a:xfrm>
            <a:off x="683568" y="2204864"/>
            <a:ext cx="7615497" cy="1512168"/>
          </a:xfrm>
          <a:prstGeom prst="rect">
            <a:avLst/>
          </a:prstGeom>
          <a:noFill/>
        </p:spPr>
      </p:pic>
      <p:sp>
        <p:nvSpPr>
          <p:cNvPr id="9"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32</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eople.stfx.ca/tsmithpa/Chem362/labs/spec/GIFs/MSex1.GIF"/>
          <p:cNvPicPr>
            <a:picLocks noChangeAspect="1" noChangeArrowheads="1"/>
          </p:cNvPicPr>
          <p:nvPr/>
        </p:nvPicPr>
        <p:blipFill>
          <a:blip r:embed="rId2" cstate="print"/>
          <a:srcRect/>
          <a:stretch>
            <a:fillRect/>
          </a:stretch>
        </p:blipFill>
        <p:spPr bwMode="auto">
          <a:xfrm>
            <a:off x="1115616" y="1124744"/>
            <a:ext cx="6859959" cy="4473889"/>
          </a:xfrm>
          <a:prstGeom prst="rect">
            <a:avLst/>
          </a:prstGeom>
          <a:noFill/>
        </p:spPr>
      </p:pic>
      <p:sp>
        <p:nvSpPr>
          <p:cNvPr id="6"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33</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058.png"/>
          <p:cNvPicPr>
            <a:picLocks noChangeAspect="1" noChangeArrowheads="1"/>
          </p:cNvPicPr>
          <p:nvPr/>
        </p:nvPicPr>
        <p:blipFill>
          <a:blip r:embed="rId2" cstate="print"/>
          <a:srcRect/>
          <a:stretch>
            <a:fillRect/>
          </a:stretch>
        </p:blipFill>
        <p:spPr bwMode="auto">
          <a:xfrm>
            <a:off x="323528" y="1510454"/>
            <a:ext cx="8004413" cy="4222802"/>
          </a:xfrm>
          <a:prstGeom prst="rect">
            <a:avLst/>
          </a:prstGeom>
          <a:noFill/>
        </p:spPr>
      </p:pic>
      <p:sp>
        <p:nvSpPr>
          <p:cNvPr id="4" name="สี่เหลี่ยมผืนผ้า 3"/>
          <p:cNvSpPr/>
          <p:nvPr/>
        </p:nvSpPr>
        <p:spPr>
          <a:xfrm>
            <a:off x="827584" y="1052736"/>
            <a:ext cx="7560840" cy="461665"/>
          </a:xfrm>
          <a:prstGeom prst="rect">
            <a:avLst/>
          </a:prstGeom>
        </p:spPr>
        <p:txBody>
          <a:bodyPr wrap="square">
            <a:spAutoFit/>
          </a:bodyPr>
          <a:lstStyle/>
          <a:p>
            <a:r>
              <a:rPr lang="en-US" sz="2400" dirty="0" smtClean="0"/>
              <a:t>On this scale, the most abundant ion, called the </a:t>
            </a:r>
            <a:r>
              <a:rPr lang="en-US" sz="2400" b="1" dirty="0" smtClean="0"/>
              <a:t>base peak</a:t>
            </a:r>
            <a:endParaRPr lang="th-TH" sz="2400" dirty="0"/>
          </a:p>
        </p:txBody>
      </p:sp>
      <p:sp>
        <p:nvSpPr>
          <p:cNvPr id="5" name="สี่เหลี่ยมผืนผ้า 4"/>
          <p:cNvSpPr/>
          <p:nvPr/>
        </p:nvSpPr>
        <p:spPr>
          <a:xfrm>
            <a:off x="395536" y="5930116"/>
            <a:ext cx="6912768" cy="523220"/>
          </a:xfrm>
          <a:prstGeom prst="rect">
            <a:avLst/>
          </a:prstGeom>
        </p:spPr>
        <p:txBody>
          <a:bodyPr wrap="square">
            <a:spAutoFit/>
          </a:bodyPr>
          <a:lstStyle/>
          <a:p>
            <a:r>
              <a:rPr lang="en-US" sz="1400" dirty="0" smtClean="0"/>
              <a:t>http://chemwiki.ucdavis.edu/Organic_Chemistry/Organic_Chemistry_With_a_Biological_Emphasis/Chapter__4%3A_Structure_Determination_I/Section_4.4%3A_Mass_Spectrometry</a:t>
            </a:r>
            <a:endParaRPr lang="th-TH" sz="1400" dirty="0"/>
          </a:p>
        </p:txBody>
      </p:sp>
      <p:sp>
        <p:nvSpPr>
          <p:cNvPr id="7"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34</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35</a:t>
            </a:fld>
            <a:endParaRPr lang="en-US" sz="3200" b="1" dirty="0">
              <a:solidFill>
                <a:schemeClr val="tx1"/>
              </a:solidFill>
            </a:endParaRPr>
          </a:p>
        </p:txBody>
      </p:sp>
      <p:sp>
        <p:nvSpPr>
          <p:cNvPr id="4" name="สี่เหลี่ยมผืนผ้า 3"/>
          <p:cNvSpPr/>
          <p:nvPr/>
        </p:nvSpPr>
        <p:spPr>
          <a:xfrm>
            <a:off x="2926359" y="2967335"/>
            <a:ext cx="3291286" cy="923330"/>
          </a:xfrm>
          <a:prstGeom prst="rect">
            <a:avLst/>
          </a:prstGeom>
          <a:noFill/>
        </p:spPr>
        <p:txBody>
          <a:bodyPr wrap="none" lIns="91440" tIns="45720" rIns="91440" bIns="45720">
            <a:prstTxWarp prst="textDeflateBottom">
              <a:avLst/>
            </a:prstTxWarp>
            <a:spAutoFit/>
          </a:bodyPr>
          <a:lstStyle/>
          <a:p>
            <a:pPr algn="ctr"/>
            <a:r>
              <a:rPr lang="th-TH"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จบการบรรยาย</a:t>
            </a:r>
            <a:endParaRPr lang="th-TH"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zenobi.ethz.ch/EESISetup.jpg"/>
          <p:cNvPicPr>
            <a:picLocks noChangeAspect="1" noChangeArrowheads="1"/>
          </p:cNvPicPr>
          <p:nvPr/>
        </p:nvPicPr>
        <p:blipFill>
          <a:blip r:embed="rId3" cstate="print"/>
          <a:srcRect/>
          <a:stretch>
            <a:fillRect/>
          </a:stretch>
        </p:blipFill>
        <p:spPr bwMode="auto">
          <a:xfrm>
            <a:off x="1259632" y="2132856"/>
            <a:ext cx="6706000" cy="2952328"/>
          </a:xfrm>
          <a:prstGeom prst="rect">
            <a:avLst/>
          </a:prstGeom>
          <a:noFill/>
        </p:spPr>
      </p:pic>
      <p:sp>
        <p:nvSpPr>
          <p:cNvPr id="5" name="สี่เหลี่ยมผืนผ้า 4"/>
          <p:cNvSpPr/>
          <p:nvPr/>
        </p:nvSpPr>
        <p:spPr>
          <a:xfrm>
            <a:off x="1619672" y="764704"/>
            <a:ext cx="6053580" cy="523220"/>
          </a:xfrm>
          <a:prstGeom prst="rect">
            <a:avLst/>
          </a:prstGeom>
        </p:spPr>
        <p:txBody>
          <a:bodyPr wrap="none">
            <a:spAutoFit/>
          </a:bodyPr>
          <a:lstStyle/>
          <a:p>
            <a:r>
              <a:rPr lang="en-US" sz="2800" b="1" dirty="0" smtClean="0"/>
              <a:t>Extractive </a:t>
            </a:r>
            <a:r>
              <a:rPr lang="en-US" sz="2800" b="1" dirty="0" err="1" smtClean="0"/>
              <a:t>Electrospray</a:t>
            </a:r>
            <a:r>
              <a:rPr lang="en-US" sz="2800" b="1" dirty="0" smtClean="0"/>
              <a:t> Ionization (EESI)</a:t>
            </a:r>
            <a:endParaRPr lang="th-TH" sz="2800" b="1" dirty="0"/>
          </a:p>
        </p:txBody>
      </p:sp>
      <p:sp>
        <p:nvSpPr>
          <p:cNvPr id="6" name="สี่เหลี่ยมผืนผ้า 5"/>
          <p:cNvSpPr/>
          <p:nvPr/>
        </p:nvSpPr>
        <p:spPr>
          <a:xfrm>
            <a:off x="539552" y="5877272"/>
            <a:ext cx="2894447" cy="307777"/>
          </a:xfrm>
          <a:prstGeom prst="rect">
            <a:avLst/>
          </a:prstGeom>
        </p:spPr>
        <p:txBody>
          <a:bodyPr wrap="none">
            <a:spAutoFit/>
          </a:bodyPr>
          <a:lstStyle/>
          <a:p>
            <a:r>
              <a:rPr lang="en-US" sz="1400" dirty="0" smtClean="0"/>
              <a:t>http://www.zenobi.ethz.ch/eesi.html</a:t>
            </a:r>
            <a:endParaRPr lang="th-TH" sz="1400" dirty="0"/>
          </a:p>
        </p:txBody>
      </p:sp>
      <p:sp>
        <p:nvSpPr>
          <p:cNvPr id="8"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36</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Q-TOF mass spectrometer"/>
          <p:cNvPicPr>
            <a:picLocks noChangeAspect="1" noChangeArrowheads="1"/>
          </p:cNvPicPr>
          <p:nvPr/>
        </p:nvPicPr>
        <p:blipFill>
          <a:blip r:embed="rId2" cstate="print"/>
          <a:srcRect/>
          <a:stretch>
            <a:fillRect/>
          </a:stretch>
        </p:blipFill>
        <p:spPr bwMode="auto">
          <a:xfrm>
            <a:off x="827584" y="1124744"/>
            <a:ext cx="7413628" cy="2736304"/>
          </a:xfrm>
          <a:prstGeom prst="rect">
            <a:avLst/>
          </a:prstGeom>
          <a:noFill/>
        </p:spPr>
      </p:pic>
      <p:sp>
        <p:nvSpPr>
          <p:cNvPr id="4"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37</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p:cNvSpPr/>
          <p:nvPr/>
        </p:nvSpPr>
        <p:spPr>
          <a:xfrm>
            <a:off x="2555776" y="548680"/>
            <a:ext cx="4363695" cy="584775"/>
          </a:xfrm>
          <a:prstGeom prst="rect">
            <a:avLst/>
          </a:prstGeom>
          <a:blipFill>
            <a:blip r:embed="rId2" cstate="print"/>
            <a:tile tx="0" ty="0" sx="100000" sy="100000" flip="none" algn="tl"/>
          </a:blipFill>
        </p:spPr>
        <p:txBody>
          <a:bodyPr wrap="none">
            <a:spAutoFit/>
          </a:bodyPr>
          <a:lstStyle/>
          <a:p>
            <a:r>
              <a:rPr lang="en-US" sz="3200" b="1" dirty="0" smtClean="0">
                <a:latin typeface="Comic Sans MS" pitchFamily="66" charset="0"/>
              </a:rPr>
              <a:t>Sample Inlet System</a:t>
            </a:r>
            <a:endParaRPr lang="th-TH" sz="3200" b="1" dirty="0">
              <a:latin typeface="Comic Sans MS" pitchFamily="66" charset="0"/>
            </a:endParaRPr>
          </a:p>
        </p:txBody>
      </p:sp>
      <p:sp>
        <p:nvSpPr>
          <p:cNvPr id="32769" name="Rectangle 1"/>
          <p:cNvSpPr>
            <a:spLocks noChangeArrowheads="1"/>
          </p:cNvSpPr>
          <p:nvPr/>
        </p:nvSpPr>
        <p:spPr bwMode="auto">
          <a:xfrm>
            <a:off x="504056" y="1583504"/>
            <a:ext cx="2771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2800" i="0" u="none" strike="noStrike" cap="none" normalizeH="0" baseline="0" dirty="0" err="1" smtClean="0">
                <a:ln>
                  <a:noFill/>
                </a:ln>
                <a:solidFill>
                  <a:srgbClr val="800000"/>
                </a:solidFill>
                <a:effectLst/>
                <a:latin typeface="Times New Roman" pitchFamily="18" charset="0"/>
                <a:cs typeface="Times New Roman" pitchFamily="18" charset="0"/>
              </a:rPr>
              <a:t>Capillary</a:t>
            </a:r>
            <a:r>
              <a:rPr kumimoji="0" lang="th-TH" sz="2800" i="0" u="none" strike="noStrike" cap="none" normalizeH="0" baseline="0" dirty="0" smtClean="0">
                <a:ln>
                  <a:noFill/>
                </a:ln>
                <a:solidFill>
                  <a:srgbClr val="800000"/>
                </a:solidFill>
                <a:effectLst/>
                <a:latin typeface="Times New Roman" pitchFamily="18" charset="0"/>
                <a:cs typeface="Times New Roman" pitchFamily="18" charset="0"/>
              </a:rPr>
              <a:t> </a:t>
            </a:r>
            <a:r>
              <a:rPr kumimoji="0" lang="th-TH" sz="2800" i="0" u="none" strike="noStrike" cap="none" normalizeH="0" baseline="0" dirty="0" err="1" smtClean="0">
                <a:ln>
                  <a:noFill/>
                </a:ln>
                <a:solidFill>
                  <a:srgbClr val="800000"/>
                </a:solidFill>
                <a:effectLst/>
                <a:latin typeface="Times New Roman" pitchFamily="18" charset="0"/>
                <a:cs typeface="Times New Roman" pitchFamily="18" charset="0"/>
              </a:rPr>
              <a:t>Inlet</a:t>
            </a:r>
            <a:endParaRPr kumimoji="0" lang="th-TH" sz="2800" i="0" u="none" strike="noStrike" cap="none" normalizeH="0" baseline="0" dirty="0" smtClean="0">
              <a:ln>
                <a:noFill/>
              </a:ln>
              <a:solidFill>
                <a:schemeClr val="tx1"/>
              </a:solidFill>
              <a:effectLst/>
              <a:latin typeface="Arial" pitchFamily="34" charset="0"/>
              <a:cs typeface="Angsana New" pitchFamily="18" charset="-34"/>
            </a:endParaRPr>
          </a:p>
        </p:txBody>
      </p:sp>
      <p:pic>
        <p:nvPicPr>
          <p:cNvPr id="32771" name="Picture 3" descr="http://www.angloscientificinstruments.com/inlet1.gif"/>
          <p:cNvPicPr>
            <a:picLocks noChangeAspect="1" noChangeArrowheads="1"/>
          </p:cNvPicPr>
          <p:nvPr/>
        </p:nvPicPr>
        <p:blipFill>
          <a:blip r:embed="rId3" cstate="print"/>
          <a:srcRect t="6000"/>
          <a:stretch>
            <a:fillRect/>
          </a:stretch>
        </p:blipFill>
        <p:spPr bwMode="auto">
          <a:xfrm>
            <a:off x="2195736" y="2132856"/>
            <a:ext cx="5344183" cy="3384376"/>
          </a:xfrm>
          <a:prstGeom prst="rect">
            <a:avLst/>
          </a:prstGeom>
          <a:noFill/>
        </p:spPr>
      </p:pic>
      <p:sp>
        <p:nvSpPr>
          <p:cNvPr id="7" name="สี่เหลี่ยมผืนผ้า 6"/>
          <p:cNvSpPr/>
          <p:nvPr/>
        </p:nvSpPr>
        <p:spPr>
          <a:xfrm>
            <a:off x="539552" y="5970766"/>
            <a:ext cx="6048672" cy="338554"/>
          </a:xfrm>
          <a:prstGeom prst="rect">
            <a:avLst/>
          </a:prstGeom>
        </p:spPr>
        <p:txBody>
          <a:bodyPr wrap="square">
            <a:spAutoFit/>
          </a:bodyPr>
          <a:lstStyle/>
          <a:p>
            <a:r>
              <a:rPr lang="en-US" sz="1600" dirty="0" smtClean="0"/>
              <a:t>http://www.angloscientificinstruments.com/inlets.htm</a:t>
            </a:r>
            <a:endParaRPr lang="th-TH" sz="1600" dirty="0"/>
          </a:p>
        </p:txBody>
      </p:sp>
      <p:sp>
        <p:nvSpPr>
          <p:cNvPr id="6" name="ตัวยึดหมายเลขภาพนิ่ง 5"/>
          <p:cNvSpPr>
            <a:spLocks noGrp="1"/>
          </p:cNvSpPr>
          <p:nvPr>
            <p:ph type="sldNum" sz="quarter" idx="12"/>
          </p:nvPr>
        </p:nvSpPr>
        <p:spPr/>
        <p:txBody>
          <a:bodyPr/>
          <a:lstStyle/>
          <a:p>
            <a:fld id="{458184D5-ED32-45FA-96EA-7AECE7622BC5}" type="slidenum">
              <a:rPr lang="en-US" sz="3200" b="1" smtClean="0">
                <a:solidFill>
                  <a:schemeClr val="tx1"/>
                </a:solidFill>
              </a:rPr>
              <a:pPr/>
              <a:t>4</a:t>
            </a:fld>
            <a:endParaRPr lang="en-US" sz="3200" b="1">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95536" y="1484784"/>
            <a:ext cx="2771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2800" b="0" i="0" u="none" strike="noStrike" cap="none" normalizeH="0" baseline="0" dirty="0" err="1" smtClean="0">
                <a:ln>
                  <a:noFill/>
                </a:ln>
                <a:solidFill>
                  <a:srgbClr val="800000"/>
                </a:solidFill>
                <a:effectLst/>
                <a:latin typeface="Times New Roman" pitchFamily="18" charset="0"/>
                <a:cs typeface="Times New Roman" pitchFamily="18" charset="0"/>
              </a:rPr>
              <a:t>Membrane</a:t>
            </a:r>
            <a:r>
              <a:rPr kumimoji="0" lang="th-TH" sz="2800" b="0" i="0" u="none" strike="noStrike" cap="none" normalizeH="0" baseline="0" dirty="0" smtClean="0">
                <a:ln>
                  <a:noFill/>
                </a:ln>
                <a:solidFill>
                  <a:srgbClr val="800000"/>
                </a:solidFill>
                <a:effectLst/>
                <a:latin typeface="Times New Roman" pitchFamily="18" charset="0"/>
                <a:cs typeface="Times New Roman" pitchFamily="18" charset="0"/>
              </a:rPr>
              <a:t> </a:t>
            </a:r>
            <a:r>
              <a:rPr kumimoji="0" lang="th-TH" sz="2800" b="0" i="0" u="none" strike="noStrike" cap="none" normalizeH="0" baseline="0" dirty="0" err="1" smtClean="0">
                <a:ln>
                  <a:noFill/>
                </a:ln>
                <a:solidFill>
                  <a:srgbClr val="800000"/>
                </a:solidFill>
                <a:effectLst/>
                <a:latin typeface="Times New Roman" pitchFamily="18" charset="0"/>
                <a:cs typeface="Times New Roman" pitchFamily="18" charset="0"/>
              </a:rPr>
              <a:t>Inlets</a:t>
            </a:r>
            <a:r>
              <a:rPr kumimoji="0" lang="th-TH" sz="28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th-TH" sz="2800" b="0" i="0" u="none" strike="noStrike" cap="none" normalizeH="0" baseline="0" dirty="0" smtClean="0">
              <a:ln>
                <a:noFill/>
              </a:ln>
              <a:solidFill>
                <a:schemeClr val="tx1"/>
              </a:solidFill>
              <a:effectLst/>
              <a:latin typeface="Arial" pitchFamily="34" charset="0"/>
              <a:cs typeface="Angsana New" pitchFamily="18" charset="-34"/>
            </a:endParaRPr>
          </a:p>
        </p:txBody>
      </p:sp>
      <p:sp>
        <p:nvSpPr>
          <p:cNvPr id="5" name="สี่เหลี่ยมผืนผ้า 4"/>
          <p:cNvSpPr/>
          <p:nvPr/>
        </p:nvSpPr>
        <p:spPr>
          <a:xfrm>
            <a:off x="2555776" y="548680"/>
            <a:ext cx="4363695" cy="584775"/>
          </a:xfrm>
          <a:prstGeom prst="rect">
            <a:avLst/>
          </a:prstGeom>
          <a:blipFill>
            <a:blip r:embed="rId2" cstate="print"/>
            <a:tile tx="0" ty="0" sx="100000" sy="100000" flip="none" algn="tl"/>
          </a:blipFill>
        </p:spPr>
        <p:txBody>
          <a:bodyPr wrap="none">
            <a:spAutoFit/>
          </a:bodyPr>
          <a:lstStyle/>
          <a:p>
            <a:r>
              <a:rPr lang="en-US" sz="3200" b="1" dirty="0" smtClean="0">
                <a:latin typeface="Comic Sans MS" pitchFamily="66" charset="0"/>
              </a:rPr>
              <a:t>Sample Inlet System</a:t>
            </a:r>
            <a:endParaRPr lang="th-TH" sz="3200" b="1" dirty="0">
              <a:latin typeface="Comic Sans MS" pitchFamily="66" charset="0"/>
            </a:endParaRPr>
          </a:p>
        </p:txBody>
      </p:sp>
      <p:pic>
        <p:nvPicPr>
          <p:cNvPr id="33795" name="Picture 3" descr="http://www.angloscientificinstruments.com/inlet3.gif"/>
          <p:cNvPicPr>
            <a:picLocks noChangeAspect="1" noChangeArrowheads="1"/>
          </p:cNvPicPr>
          <p:nvPr/>
        </p:nvPicPr>
        <p:blipFill>
          <a:blip r:embed="rId3" cstate="print"/>
          <a:srcRect t="10413"/>
          <a:stretch>
            <a:fillRect/>
          </a:stretch>
        </p:blipFill>
        <p:spPr bwMode="auto">
          <a:xfrm>
            <a:off x="1835696" y="1988840"/>
            <a:ext cx="5027662" cy="3874405"/>
          </a:xfrm>
          <a:prstGeom prst="rect">
            <a:avLst/>
          </a:prstGeom>
          <a:noFill/>
        </p:spPr>
      </p:pic>
      <p:sp>
        <p:nvSpPr>
          <p:cNvPr id="7" name="สี่เหลี่ยมผืนผ้า 6"/>
          <p:cNvSpPr/>
          <p:nvPr/>
        </p:nvSpPr>
        <p:spPr>
          <a:xfrm>
            <a:off x="539552" y="5970766"/>
            <a:ext cx="6048672" cy="338554"/>
          </a:xfrm>
          <a:prstGeom prst="rect">
            <a:avLst/>
          </a:prstGeom>
        </p:spPr>
        <p:txBody>
          <a:bodyPr wrap="square">
            <a:spAutoFit/>
          </a:bodyPr>
          <a:lstStyle/>
          <a:p>
            <a:r>
              <a:rPr lang="en-US" sz="1600" dirty="0" smtClean="0"/>
              <a:t>http://www.angloscientificinstruments.com/inlets.htm</a:t>
            </a:r>
            <a:endParaRPr lang="th-TH" sz="1600" dirty="0"/>
          </a:p>
        </p:txBody>
      </p:sp>
      <p:sp>
        <p:nvSpPr>
          <p:cNvPr id="6" name="ตัวยึดหมายเลขภาพนิ่ง 5"/>
          <p:cNvSpPr>
            <a:spLocks noGrp="1"/>
          </p:cNvSpPr>
          <p:nvPr>
            <p:ph type="sldNum" sz="quarter" idx="12"/>
          </p:nvPr>
        </p:nvSpPr>
        <p:spPr/>
        <p:txBody>
          <a:bodyPr/>
          <a:lstStyle/>
          <a:p>
            <a:fld id="{458184D5-ED32-45FA-96EA-7AECE7622BC5}" type="slidenum">
              <a:rPr lang="en-US" sz="3200" b="1" smtClean="0">
                <a:solidFill>
                  <a:schemeClr val="tx1"/>
                </a:solidFill>
              </a:rPr>
              <a:pPr/>
              <a:t>5</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p:cNvSpPr/>
          <p:nvPr/>
        </p:nvSpPr>
        <p:spPr>
          <a:xfrm>
            <a:off x="2555776" y="548680"/>
            <a:ext cx="4363695" cy="584775"/>
          </a:xfrm>
          <a:prstGeom prst="rect">
            <a:avLst/>
          </a:prstGeom>
          <a:blipFill>
            <a:blip r:embed="rId2" cstate="print"/>
            <a:tile tx="0" ty="0" sx="100000" sy="100000" flip="none" algn="tl"/>
          </a:blipFill>
        </p:spPr>
        <p:txBody>
          <a:bodyPr wrap="none">
            <a:spAutoFit/>
          </a:bodyPr>
          <a:lstStyle/>
          <a:p>
            <a:r>
              <a:rPr lang="en-US" sz="3200" b="1" dirty="0" smtClean="0">
                <a:latin typeface="Comic Sans MS" pitchFamily="66" charset="0"/>
              </a:rPr>
              <a:t>Sample Inlet System</a:t>
            </a:r>
            <a:endParaRPr lang="th-TH" sz="3200" b="1" dirty="0">
              <a:latin typeface="Comic Sans MS" pitchFamily="66" charset="0"/>
            </a:endParaRPr>
          </a:p>
        </p:txBody>
      </p:sp>
      <p:sp>
        <p:nvSpPr>
          <p:cNvPr id="4" name="Rectangle 1"/>
          <p:cNvSpPr>
            <a:spLocks noChangeArrowheads="1"/>
          </p:cNvSpPr>
          <p:nvPr/>
        </p:nvSpPr>
        <p:spPr bwMode="auto">
          <a:xfrm>
            <a:off x="467544" y="1628800"/>
            <a:ext cx="187220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dirty="0" smtClean="0">
                <a:solidFill>
                  <a:srgbClr val="800000"/>
                </a:solidFill>
                <a:latin typeface="Times New Roman" pitchFamily="18" charset="0"/>
                <a:cs typeface="Times New Roman" pitchFamily="18" charset="0"/>
              </a:rPr>
              <a:t>Batch</a:t>
            </a:r>
            <a:r>
              <a:rPr kumimoji="0" lang="th-TH" sz="2800" i="0" u="none" strike="noStrike" cap="none" normalizeH="0" baseline="0" dirty="0" smtClean="0">
                <a:ln>
                  <a:noFill/>
                </a:ln>
                <a:solidFill>
                  <a:srgbClr val="800000"/>
                </a:solidFill>
                <a:effectLst/>
                <a:latin typeface="Times New Roman" pitchFamily="18" charset="0"/>
                <a:cs typeface="Times New Roman" pitchFamily="18" charset="0"/>
              </a:rPr>
              <a:t> </a:t>
            </a:r>
            <a:r>
              <a:rPr kumimoji="0" lang="th-TH" sz="2800" i="0" u="none" strike="noStrike" cap="none" normalizeH="0" baseline="0" dirty="0" err="1" smtClean="0">
                <a:ln>
                  <a:noFill/>
                </a:ln>
                <a:solidFill>
                  <a:srgbClr val="800000"/>
                </a:solidFill>
                <a:effectLst/>
                <a:latin typeface="Times New Roman" pitchFamily="18" charset="0"/>
                <a:cs typeface="Times New Roman" pitchFamily="18" charset="0"/>
              </a:rPr>
              <a:t>Inlet</a:t>
            </a:r>
            <a:endParaRPr kumimoji="0" lang="th-TH" sz="2800" i="0" u="none" strike="noStrike" cap="none" normalizeH="0" baseline="0" dirty="0" smtClean="0">
              <a:ln>
                <a:noFill/>
              </a:ln>
              <a:solidFill>
                <a:schemeClr val="tx1"/>
              </a:solidFill>
              <a:effectLst/>
              <a:latin typeface="Arial" pitchFamily="34" charset="0"/>
              <a:cs typeface="Angsana New" pitchFamily="18" charset="-34"/>
            </a:endParaRPr>
          </a:p>
        </p:txBody>
      </p:sp>
      <p:pic>
        <p:nvPicPr>
          <p:cNvPr id="35843" name="Picture 3"/>
          <p:cNvPicPr>
            <a:picLocks noChangeAspect="1" noChangeArrowheads="1"/>
          </p:cNvPicPr>
          <p:nvPr/>
        </p:nvPicPr>
        <p:blipFill>
          <a:blip r:embed="rId3" cstate="print"/>
          <a:srcRect/>
          <a:stretch>
            <a:fillRect/>
          </a:stretch>
        </p:blipFill>
        <p:spPr bwMode="auto">
          <a:xfrm>
            <a:off x="2267744" y="2204864"/>
            <a:ext cx="4515085" cy="3672408"/>
          </a:xfrm>
          <a:prstGeom prst="rect">
            <a:avLst/>
          </a:prstGeom>
          <a:noFill/>
          <a:ln w="9525">
            <a:noFill/>
            <a:miter lim="800000"/>
            <a:headEnd/>
            <a:tailEnd/>
          </a:ln>
        </p:spPr>
      </p:pic>
      <p:sp>
        <p:nvSpPr>
          <p:cNvPr id="7" name="สี่เหลี่ยมผืนผ้า 6"/>
          <p:cNvSpPr/>
          <p:nvPr/>
        </p:nvSpPr>
        <p:spPr>
          <a:xfrm>
            <a:off x="539552" y="6114782"/>
            <a:ext cx="6048672" cy="338554"/>
          </a:xfrm>
          <a:prstGeom prst="rect">
            <a:avLst/>
          </a:prstGeom>
        </p:spPr>
        <p:txBody>
          <a:bodyPr wrap="square">
            <a:spAutoFit/>
          </a:bodyPr>
          <a:lstStyle/>
          <a:p>
            <a:r>
              <a:rPr lang="en-US" sz="1600" dirty="0" smtClean="0"/>
              <a:t>http://www.angloscientificinstruments.com/inlets.htm</a:t>
            </a:r>
            <a:endParaRPr lang="th-TH" sz="1600" dirty="0"/>
          </a:p>
        </p:txBody>
      </p:sp>
      <p:sp>
        <p:nvSpPr>
          <p:cNvPr id="8" name="ตัวยึดหมายเลขภาพนิ่ง 5"/>
          <p:cNvSpPr txBox="1">
            <a:spLocks/>
          </p:cNvSpPr>
          <p:nvPr/>
        </p:nvSpPr>
        <p:spPr>
          <a:xfrm>
            <a:off x="6732240" y="6093296"/>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58184D5-ED32-45FA-96EA-7AECE7622BC5}" type="slidenum">
              <a:rPr kumimoji="0" lang="en-US" sz="32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2" cstate="print"/>
          <a:srcRect/>
          <a:stretch>
            <a:fillRect/>
          </a:stretch>
        </p:blipFill>
        <p:spPr bwMode="auto">
          <a:xfrm>
            <a:off x="702641" y="1556792"/>
            <a:ext cx="7397751" cy="3536032"/>
          </a:xfrm>
          <a:prstGeom prst="rect">
            <a:avLst/>
          </a:prstGeom>
          <a:noFill/>
          <a:ln w="9525">
            <a:noFill/>
            <a:miter lim="800000"/>
            <a:headEnd/>
            <a:tailEnd/>
          </a:ln>
        </p:spPr>
      </p:pic>
      <p:sp>
        <p:nvSpPr>
          <p:cNvPr id="6" name="สี่เหลี่ยมผืนผ้า 5"/>
          <p:cNvSpPr/>
          <p:nvPr/>
        </p:nvSpPr>
        <p:spPr>
          <a:xfrm>
            <a:off x="2555776" y="548680"/>
            <a:ext cx="4363695" cy="584775"/>
          </a:xfrm>
          <a:prstGeom prst="rect">
            <a:avLst/>
          </a:prstGeom>
          <a:blipFill>
            <a:blip r:embed="rId3" cstate="print"/>
            <a:tile tx="0" ty="0" sx="100000" sy="100000" flip="none" algn="tl"/>
          </a:blipFill>
        </p:spPr>
        <p:txBody>
          <a:bodyPr wrap="none">
            <a:spAutoFit/>
          </a:bodyPr>
          <a:lstStyle/>
          <a:p>
            <a:r>
              <a:rPr lang="en-US" sz="3200" b="1" dirty="0" smtClean="0">
                <a:latin typeface="Comic Sans MS" pitchFamily="66" charset="0"/>
              </a:rPr>
              <a:t>Sample Inlet System</a:t>
            </a:r>
            <a:endParaRPr lang="th-TH" sz="3200" b="1" dirty="0">
              <a:latin typeface="Comic Sans MS" pitchFamily="66" charset="0"/>
            </a:endParaRPr>
          </a:p>
        </p:txBody>
      </p:sp>
      <p:sp>
        <p:nvSpPr>
          <p:cNvPr id="5" name="ตัวยึดหมายเลขภาพนิ่ง 5"/>
          <p:cNvSpPr txBox="1">
            <a:spLocks/>
          </p:cNvSpPr>
          <p:nvPr/>
        </p:nvSpPr>
        <p:spPr>
          <a:xfrm>
            <a:off x="6660232" y="616530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58184D5-ED32-45FA-96EA-7AECE7622BC5}" type="slidenum">
              <a:rPr kumimoji="0" lang="en-US" sz="32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hematic of mass spectrometer"/>
          <p:cNvPicPr>
            <a:picLocks noChangeAspect="1" noChangeArrowheads="1"/>
          </p:cNvPicPr>
          <p:nvPr/>
        </p:nvPicPr>
        <p:blipFill>
          <a:blip r:embed="rId2" cstate="print"/>
          <a:srcRect t="19444"/>
          <a:stretch>
            <a:fillRect/>
          </a:stretch>
        </p:blipFill>
        <p:spPr bwMode="auto">
          <a:xfrm>
            <a:off x="197794" y="2204864"/>
            <a:ext cx="8694686" cy="2198021"/>
          </a:xfrm>
          <a:prstGeom prst="rect">
            <a:avLst/>
          </a:prstGeom>
          <a:noFill/>
        </p:spPr>
      </p:pic>
      <p:sp>
        <p:nvSpPr>
          <p:cNvPr id="5" name="สี่เหลี่ยมผืนผ้า 4"/>
          <p:cNvSpPr/>
          <p:nvPr/>
        </p:nvSpPr>
        <p:spPr>
          <a:xfrm>
            <a:off x="2123728" y="4725144"/>
            <a:ext cx="4444102" cy="369332"/>
          </a:xfrm>
          <a:prstGeom prst="rect">
            <a:avLst/>
          </a:prstGeom>
        </p:spPr>
        <p:txBody>
          <a:bodyPr wrap="none">
            <a:spAutoFit/>
          </a:bodyPr>
          <a:lstStyle/>
          <a:p>
            <a:r>
              <a:rPr lang="en-US" b="1" dirty="0" smtClean="0"/>
              <a:t>Simplified schematic of a mass spectrometer</a:t>
            </a:r>
            <a:endParaRPr lang="en-US" dirty="0"/>
          </a:p>
        </p:txBody>
      </p:sp>
      <p:sp>
        <p:nvSpPr>
          <p:cNvPr id="4" name="สี่เหลี่ยมผืนผ้า 3"/>
          <p:cNvSpPr/>
          <p:nvPr/>
        </p:nvSpPr>
        <p:spPr>
          <a:xfrm>
            <a:off x="2411760" y="1196752"/>
            <a:ext cx="4426661" cy="707886"/>
          </a:xfrm>
          <a:prstGeom prst="rect">
            <a:avLst/>
          </a:prstGeom>
          <a:blipFill>
            <a:blip r:embed="rId3" cstate="print"/>
            <a:tile tx="0" ty="0" sx="100000" sy="100000" flip="none" algn="tl"/>
          </a:blipFill>
        </p:spPr>
        <p:txBody>
          <a:bodyPr wrap="none">
            <a:spAutoFit/>
          </a:bodyPr>
          <a:lstStyle/>
          <a:p>
            <a:r>
              <a:rPr lang="en-US" sz="4000" b="1" dirty="0"/>
              <a:t>Mass Spectrometry </a:t>
            </a:r>
            <a:endParaRPr lang="en-US" sz="4000" dirty="0"/>
          </a:p>
        </p:txBody>
      </p:sp>
      <p:sp>
        <p:nvSpPr>
          <p:cNvPr id="7" name="ตัวยึดหมายเลขภาพนิ่ง 5"/>
          <p:cNvSpPr txBox="1">
            <a:spLocks/>
          </p:cNvSpPr>
          <p:nvPr/>
        </p:nvSpPr>
        <p:spPr>
          <a:xfrm>
            <a:off x="6660232" y="6237312"/>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58184D5-ED32-45FA-96EA-7AECE7622BC5}" type="slidenum">
              <a:rPr kumimoji="0" lang="en-US" sz="32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1331640" y="5301208"/>
            <a:ext cx="3888432" cy="369332"/>
          </a:xfrm>
          <a:prstGeom prst="rect">
            <a:avLst/>
          </a:prstGeom>
        </p:spPr>
        <p:txBody>
          <a:bodyPr wrap="square">
            <a:spAutoFit/>
          </a:bodyPr>
          <a:lstStyle/>
          <a:p>
            <a:r>
              <a:rPr lang="en-US" dirty="0" smtClean="0">
                <a:solidFill>
                  <a:srgbClr val="FFC000"/>
                </a:solidFill>
                <a:latin typeface="Comic Sans MS" pitchFamily="66" charset="0"/>
                <a:sym typeface="Wingdings"/>
              </a:rPr>
              <a:t> </a:t>
            </a:r>
            <a:r>
              <a:rPr lang="en-US" dirty="0" err="1" smtClean="0">
                <a:latin typeface="Comic Sans MS" pitchFamily="66" charset="0"/>
              </a:rPr>
              <a:t>Thermospray</a:t>
            </a:r>
            <a:r>
              <a:rPr lang="en-US" dirty="0" smtClean="0">
                <a:latin typeface="Comic Sans MS" pitchFamily="66" charset="0"/>
              </a:rPr>
              <a:t> </a:t>
            </a:r>
            <a:r>
              <a:rPr lang="en-US" dirty="0" err="1" smtClean="0">
                <a:latin typeface="Comic Sans MS" pitchFamily="66" charset="0"/>
              </a:rPr>
              <a:t>Ionisation</a:t>
            </a:r>
            <a:r>
              <a:rPr lang="en-US" dirty="0" smtClean="0">
                <a:latin typeface="Comic Sans MS" pitchFamily="66" charset="0"/>
              </a:rPr>
              <a:t> (TSP)</a:t>
            </a:r>
            <a:endParaRPr lang="en-US" dirty="0">
              <a:latin typeface="Comic Sans MS" pitchFamily="66" charset="0"/>
            </a:endParaRPr>
          </a:p>
        </p:txBody>
      </p:sp>
      <p:sp>
        <p:nvSpPr>
          <p:cNvPr id="3" name="สี่เหลี่ยมผืนผ้า 2"/>
          <p:cNvSpPr/>
          <p:nvPr/>
        </p:nvSpPr>
        <p:spPr>
          <a:xfrm>
            <a:off x="971600" y="1196752"/>
            <a:ext cx="7470315" cy="523220"/>
          </a:xfrm>
          <a:prstGeom prst="rect">
            <a:avLst/>
          </a:prstGeom>
        </p:spPr>
        <p:txBody>
          <a:bodyPr wrap="none">
            <a:spAutoFit/>
          </a:bodyPr>
          <a:lstStyle/>
          <a:p>
            <a:r>
              <a:rPr lang="en-US" sz="2800" b="1" i="1" dirty="0" err="1" smtClean="0">
                <a:solidFill>
                  <a:srgbClr val="002060"/>
                </a:solidFill>
                <a:latin typeface="Comic Sans MS" pitchFamily="66" charset="0"/>
              </a:rPr>
              <a:t>Ionisation</a:t>
            </a:r>
            <a:r>
              <a:rPr lang="en-US" sz="2800" b="1" i="1" dirty="0" smtClean="0">
                <a:solidFill>
                  <a:srgbClr val="002060"/>
                </a:solidFill>
                <a:latin typeface="Comic Sans MS" pitchFamily="66" charset="0"/>
              </a:rPr>
              <a:t> methods include the following: </a:t>
            </a:r>
            <a:endParaRPr lang="th-TH" sz="2800" b="1" dirty="0">
              <a:solidFill>
                <a:srgbClr val="002060"/>
              </a:solidFill>
            </a:endParaRPr>
          </a:p>
        </p:txBody>
      </p:sp>
      <p:sp>
        <p:nvSpPr>
          <p:cNvPr id="4" name="สี่เหลี่ยมผืนผ้า 3"/>
          <p:cNvSpPr/>
          <p:nvPr/>
        </p:nvSpPr>
        <p:spPr>
          <a:xfrm>
            <a:off x="1259632" y="2204864"/>
            <a:ext cx="5958408" cy="369332"/>
          </a:xfrm>
          <a:prstGeom prst="rect">
            <a:avLst/>
          </a:prstGeom>
        </p:spPr>
        <p:txBody>
          <a:bodyPr wrap="square">
            <a:spAutoFit/>
          </a:bodyPr>
          <a:lstStyle/>
          <a:p>
            <a:r>
              <a:rPr lang="en-US" dirty="0" smtClean="0">
                <a:solidFill>
                  <a:srgbClr val="FFC000"/>
                </a:solidFill>
                <a:latin typeface="Comic Sans MS" pitchFamily="66" charset="0"/>
                <a:sym typeface="Wingdings"/>
              </a:rPr>
              <a:t></a:t>
            </a:r>
            <a:r>
              <a:rPr lang="en-US" dirty="0" smtClean="0">
                <a:latin typeface="Comic Sans MS" pitchFamily="66" charset="0"/>
                <a:sym typeface="Wingdings"/>
              </a:rPr>
              <a:t> </a:t>
            </a:r>
            <a:r>
              <a:rPr lang="en-US" dirty="0" smtClean="0">
                <a:latin typeface="Comic Sans MS" pitchFamily="66" charset="0"/>
              </a:rPr>
              <a:t>Atmospheric Pressure Chemical </a:t>
            </a:r>
            <a:r>
              <a:rPr lang="en-US" dirty="0" err="1" smtClean="0">
                <a:latin typeface="Comic Sans MS" pitchFamily="66" charset="0"/>
              </a:rPr>
              <a:t>Ionisation</a:t>
            </a:r>
            <a:r>
              <a:rPr lang="en-US" dirty="0" smtClean="0">
                <a:latin typeface="Comic Sans MS" pitchFamily="66" charset="0"/>
              </a:rPr>
              <a:t> (APCI) </a:t>
            </a:r>
            <a:endParaRPr lang="th-TH" dirty="0"/>
          </a:p>
        </p:txBody>
      </p:sp>
      <p:sp>
        <p:nvSpPr>
          <p:cNvPr id="5" name="สี่เหลี่ยมผืนผ้า 4"/>
          <p:cNvSpPr/>
          <p:nvPr/>
        </p:nvSpPr>
        <p:spPr>
          <a:xfrm>
            <a:off x="1331640" y="3356992"/>
            <a:ext cx="3384376" cy="369332"/>
          </a:xfrm>
          <a:prstGeom prst="rect">
            <a:avLst/>
          </a:prstGeom>
        </p:spPr>
        <p:txBody>
          <a:bodyPr wrap="square">
            <a:spAutoFit/>
          </a:bodyPr>
          <a:lstStyle/>
          <a:p>
            <a:r>
              <a:rPr lang="en-US" dirty="0" smtClean="0">
                <a:solidFill>
                  <a:schemeClr val="accent6">
                    <a:lumMod val="50000"/>
                  </a:schemeClr>
                </a:solidFill>
                <a:latin typeface="Comic Sans MS" pitchFamily="66" charset="0"/>
                <a:sym typeface="Wingdings"/>
              </a:rPr>
              <a:t> </a:t>
            </a:r>
            <a:r>
              <a:rPr lang="en-US" dirty="0" smtClean="0">
                <a:solidFill>
                  <a:schemeClr val="accent6">
                    <a:lumMod val="50000"/>
                  </a:schemeClr>
                </a:solidFill>
                <a:latin typeface="Comic Sans MS" pitchFamily="66" charset="0"/>
              </a:rPr>
              <a:t>Chemical </a:t>
            </a:r>
            <a:r>
              <a:rPr lang="en-US" dirty="0" err="1" smtClean="0">
                <a:solidFill>
                  <a:schemeClr val="accent6">
                    <a:lumMod val="50000"/>
                  </a:schemeClr>
                </a:solidFill>
                <a:latin typeface="Comic Sans MS" pitchFamily="66" charset="0"/>
              </a:rPr>
              <a:t>Ionisation</a:t>
            </a:r>
            <a:r>
              <a:rPr lang="en-US" dirty="0" smtClean="0">
                <a:solidFill>
                  <a:schemeClr val="accent6">
                    <a:lumMod val="50000"/>
                  </a:schemeClr>
                </a:solidFill>
                <a:latin typeface="Comic Sans MS" pitchFamily="66" charset="0"/>
              </a:rPr>
              <a:t> (CI) </a:t>
            </a:r>
            <a:endParaRPr lang="th-TH" dirty="0">
              <a:solidFill>
                <a:schemeClr val="accent6">
                  <a:lumMod val="50000"/>
                </a:schemeClr>
              </a:solidFill>
            </a:endParaRPr>
          </a:p>
        </p:txBody>
      </p:sp>
      <p:sp>
        <p:nvSpPr>
          <p:cNvPr id="7" name="สี่เหลี่ยมผืนผ้า 6"/>
          <p:cNvSpPr/>
          <p:nvPr/>
        </p:nvSpPr>
        <p:spPr>
          <a:xfrm>
            <a:off x="1304046" y="2771636"/>
            <a:ext cx="2763898" cy="369332"/>
          </a:xfrm>
          <a:prstGeom prst="rect">
            <a:avLst/>
          </a:prstGeom>
        </p:spPr>
        <p:txBody>
          <a:bodyPr wrap="none">
            <a:spAutoFit/>
          </a:bodyPr>
          <a:lstStyle/>
          <a:p>
            <a:r>
              <a:rPr lang="en-US" dirty="0" smtClean="0">
                <a:solidFill>
                  <a:schemeClr val="accent6">
                    <a:lumMod val="50000"/>
                  </a:schemeClr>
                </a:solidFill>
                <a:latin typeface="Comic Sans MS" pitchFamily="66" charset="0"/>
                <a:sym typeface="Wingdings"/>
              </a:rPr>
              <a:t> </a:t>
            </a:r>
            <a:r>
              <a:rPr lang="en-US" dirty="0" smtClean="0">
                <a:solidFill>
                  <a:schemeClr val="accent6">
                    <a:lumMod val="50000"/>
                  </a:schemeClr>
                </a:solidFill>
                <a:latin typeface="Comic Sans MS" pitchFamily="66" charset="0"/>
              </a:rPr>
              <a:t>Electron Impact (EI) </a:t>
            </a:r>
            <a:endParaRPr lang="th-TH" dirty="0">
              <a:solidFill>
                <a:schemeClr val="accent6">
                  <a:lumMod val="50000"/>
                </a:schemeClr>
              </a:solidFill>
            </a:endParaRPr>
          </a:p>
        </p:txBody>
      </p:sp>
      <p:sp>
        <p:nvSpPr>
          <p:cNvPr id="8" name="สี่เหลี่ยมผืนผ้า 7"/>
          <p:cNvSpPr/>
          <p:nvPr/>
        </p:nvSpPr>
        <p:spPr>
          <a:xfrm>
            <a:off x="4716016" y="2780928"/>
            <a:ext cx="3813865" cy="369332"/>
          </a:xfrm>
          <a:prstGeom prst="rect">
            <a:avLst/>
          </a:prstGeom>
        </p:spPr>
        <p:txBody>
          <a:bodyPr wrap="none">
            <a:spAutoFit/>
          </a:bodyPr>
          <a:lstStyle/>
          <a:p>
            <a:r>
              <a:rPr lang="en-US" dirty="0" smtClean="0">
                <a:solidFill>
                  <a:srgbClr val="FFC000"/>
                </a:solidFill>
                <a:latin typeface="Comic Sans MS" pitchFamily="66" charset="0"/>
                <a:sym typeface="Wingdings"/>
              </a:rPr>
              <a:t> </a:t>
            </a:r>
            <a:r>
              <a:rPr lang="en-US" dirty="0" err="1" smtClean="0">
                <a:latin typeface="Comic Sans MS" pitchFamily="66" charset="0"/>
              </a:rPr>
              <a:t>Electrospray</a:t>
            </a:r>
            <a:r>
              <a:rPr lang="en-US" dirty="0" smtClean="0">
                <a:latin typeface="Comic Sans MS" pitchFamily="66" charset="0"/>
              </a:rPr>
              <a:t> </a:t>
            </a:r>
            <a:r>
              <a:rPr lang="en-US" dirty="0" err="1" smtClean="0">
                <a:latin typeface="Comic Sans MS" pitchFamily="66" charset="0"/>
              </a:rPr>
              <a:t>Ionisation</a:t>
            </a:r>
            <a:r>
              <a:rPr lang="en-US" dirty="0" smtClean="0">
                <a:latin typeface="Comic Sans MS" pitchFamily="66" charset="0"/>
              </a:rPr>
              <a:t> (ESI) </a:t>
            </a:r>
            <a:endParaRPr lang="th-TH" dirty="0"/>
          </a:p>
        </p:txBody>
      </p:sp>
      <p:sp>
        <p:nvSpPr>
          <p:cNvPr id="9" name="สี่เหลี่ยมผืนผ้า 8"/>
          <p:cNvSpPr/>
          <p:nvPr/>
        </p:nvSpPr>
        <p:spPr>
          <a:xfrm>
            <a:off x="4788024" y="3356992"/>
            <a:ext cx="3868367" cy="369332"/>
          </a:xfrm>
          <a:prstGeom prst="rect">
            <a:avLst/>
          </a:prstGeom>
        </p:spPr>
        <p:txBody>
          <a:bodyPr wrap="none">
            <a:spAutoFit/>
          </a:bodyPr>
          <a:lstStyle/>
          <a:p>
            <a:r>
              <a:rPr lang="en-US" dirty="0" smtClean="0">
                <a:solidFill>
                  <a:srgbClr val="FFC000"/>
                </a:solidFill>
                <a:latin typeface="Comic Sans MS" pitchFamily="66" charset="0"/>
                <a:sym typeface="Wingdings"/>
              </a:rPr>
              <a:t> </a:t>
            </a:r>
            <a:r>
              <a:rPr lang="en-US" dirty="0" smtClean="0">
                <a:latin typeface="Comic Sans MS" pitchFamily="66" charset="0"/>
              </a:rPr>
              <a:t>Fast Atom Bombardment (FAB) </a:t>
            </a:r>
            <a:endParaRPr lang="th-TH" dirty="0"/>
          </a:p>
        </p:txBody>
      </p:sp>
      <p:sp>
        <p:nvSpPr>
          <p:cNvPr id="10" name="สี่เหลี่ยมผืนผ้า 9"/>
          <p:cNvSpPr/>
          <p:nvPr/>
        </p:nvSpPr>
        <p:spPr>
          <a:xfrm>
            <a:off x="1331640" y="4005065"/>
            <a:ext cx="5112568" cy="369332"/>
          </a:xfrm>
          <a:prstGeom prst="rect">
            <a:avLst/>
          </a:prstGeom>
        </p:spPr>
        <p:txBody>
          <a:bodyPr wrap="square">
            <a:spAutoFit/>
          </a:bodyPr>
          <a:lstStyle/>
          <a:p>
            <a:r>
              <a:rPr lang="en-US" dirty="0" smtClean="0">
                <a:solidFill>
                  <a:srgbClr val="FFC000"/>
                </a:solidFill>
                <a:latin typeface="Comic Sans MS" pitchFamily="66" charset="0"/>
                <a:sym typeface="Wingdings"/>
              </a:rPr>
              <a:t> </a:t>
            </a:r>
            <a:r>
              <a:rPr lang="en-US" dirty="0" smtClean="0">
                <a:latin typeface="Comic Sans MS" pitchFamily="66" charset="0"/>
              </a:rPr>
              <a:t>Field Desorption / Field </a:t>
            </a:r>
            <a:r>
              <a:rPr lang="en-US" dirty="0" err="1" smtClean="0">
                <a:latin typeface="Comic Sans MS" pitchFamily="66" charset="0"/>
              </a:rPr>
              <a:t>Ionisation</a:t>
            </a:r>
            <a:r>
              <a:rPr lang="en-US" dirty="0" smtClean="0">
                <a:latin typeface="Comic Sans MS" pitchFamily="66" charset="0"/>
              </a:rPr>
              <a:t> (FD/FI) </a:t>
            </a:r>
            <a:endParaRPr lang="th-TH" dirty="0"/>
          </a:p>
        </p:txBody>
      </p:sp>
      <p:sp>
        <p:nvSpPr>
          <p:cNvPr id="11" name="สี่เหลี่ยมผืนผ้า 10"/>
          <p:cNvSpPr/>
          <p:nvPr/>
        </p:nvSpPr>
        <p:spPr>
          <a:xfrm>
            <a:off x="1331640" y="4653137"/>
            <a:ext cx="6696744" cy="369332"/>
          </a:xfrm>
          <a:prstGeom prst="rect">
            <a:avLst/>
          </a:prstGeom>
        </p:spPr>
        <p:txBody>
          <a:bodyPr wrap="square">
            <a:spAutoFit/>
          </a:bodyPr>
          <a:lstStyle/>
          <a:p>
            <a:r>
              <a:rPr lang="en-US" dirty="0" smtClean="0">
                <a:solidFill>
                  <a:srgbClr val="FFC000"/>
                </a:solidFill>
                <a:latin typeface="Comic Sans MS" pitchFamily="66" charset="0"/>
                <a:sym typeface="Wingdings"/>
              </a:rPr>
              <a:t> </a:t>
            </a:r>
            <a:r>
              <a:rPr lang="en-US" dirty="0" smtClean="0">
                <a:latin typeface="Comic Sans MS" pitchFamily="66" charset="0"/>
              </a:rPr>
              <a:t>Matrix Assisted Laser Desorption </a:t>
            </a:r>
            <a:r>
              <a:rPr lang="en-US" dirty="0" err="1" smtClean="0">
                <a:latin typeface="Comic Sans MS" pitchFamily="66" charset="0"/>
              </a:rPr>
              <a:t>Ionisation</a:t>
            </a:r>
            <a:r>
              <a:rPr lang="en-US" dirty="0" smtClean="0">
                <a:latin typeface="Comic Sans MS" pitchFamily="66" charset="0"/>
              </a:rPr>
              <a:t> (MALDI) </a:t>
            </a:r>
            <a:endParaRPr lang="th-TH" dirty="0"/>
          </a:p>
        </p:txBody>
      </p:sp>
      <p:sp>
        <p:nvSpPr>
          <p:cNvPr id="13" name="ตัวยึดหมายเลขภาพนิ่ง 5"/>
          <p:cNvSpPr>
            <a:spLocks noGrp="1"/>
          </p:cNvSpPr>
          <p:nvPr>
            <p:ph type="sldNum" sz="quarter" idx="12"/>
          </p:nvPr>
        </p:nvSpPr>
        <p:spPr>
          <a:xfrm>
            <a:off x="6553200" y="6356350"/>
            <a:ext cx="2133600" cy="365125"/>
          </a:xfrm>
        </p:spPr>
        <p:txBody>
          <a:bodyPr/>
          <a:lstStyle/>
          <a:p>
            <a:fld id="{458184D5-ED32-45FA-96EA-7AECE7622BC5}" type="slidenum">
              <a:rPr lang="en-US" sz="3200" b="1" smtClean="0">
                <a:solidFill>
                  <a:schemeClr val="tx1"/>
                </a:solidFill>
              </a:rPr>
              <a:pPr/>
              <a:t>9</a:t>
            </a:fld>
            <a:endParaRPr lang="en-US" sz="3200" b="1"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TotalTime>
  <Words>643</Words>
  <Application>Microsoft Office PowerPoint</Application>
  <PresentationFormat>On-screen Show (4:3)</PresentationFormat>
  <Paragraphs>131</Paragraphs>
  <Slides>37</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7" baseType="lpstr">
      <vt:lpstr>Arial Unicode MS</vt:lpstr>
      <vt:lpstr>Angsana New</vt:lpstr>
      <vt:lpstr>Arial</vt:lpstr>
      <vt:lpstr>Calibri</vt:lpstr>
      <vt:lpstr>Comic Sans MS</vt:lpstr>
      <vt:lpstr>Cordia New</vt:lpstr>
      <vt:lpstr>Times New Roman</vt:lpstr>
      <vt:lpstr>Wingdings</vt:lpstr>
      <vt:lpstr>ชุดรูปแบบของ Office</vt:lpstr>
      <vt:lpstr>สมการ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Mass Analyzer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ภาพนิ่ง 1</dc:title>
  <dc:creator>sirirat</dc:creator>
  <cp:lastModifiedBy>Lemel</cp:lastModifiedBy>
  <cp:revision>24</cp:revision>
  <dcterms:created xsi:type="dcterms:W3CDTF">2014-02-19T15:52:08Z</dcterms:created>
  <dcterms:modified xsi:type="dcterms:W3CDTF">2019-01-21T04:00:44Z</dcterms:modified>
</cp:coreProperties>
</file>